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33"/>
  </p:notesMasterIdLst>
  <p:sldIdLst>
    <p:sldId id="672" r:id="rId3"/>
    <p:sldId id="696" r:id="rId4"/>
    <p:sldId id="699" r:id="rId5"/>
    <p:sldId id="559" r:id="rId6"/>
    <p:sldId id="544" r:id="rId7"/>
    <p:sldId id="676" r:id="rId8"/>
    <p:sldId id="702" r:id="rId9"/>
    <p:sldId id="701" r:id="rId10"/>
    <p:sldId id="651" r:id="rId11"/>
    <p:sldId id="706" r:id="rId12"/>
    <p:sldId id="707" r:id="rId13"/>
    <p:sldId id="708" r:id="rId14"/>
    <p:sldId id="703" r:id="rId15"/>
    <p:sldId id="704" r:id="rId16"/>
    <p:sldId id="705" r:id="rId17"/>
    <p:sldId id="716" r:id="rId18"/>
    <p:sldId id="717" r:id="rId19"/>
    <p:sldId id="700" r:id="rId20"/>
    <p:sldId id="573" r:id="rId21"/>
    <p:sldId id="718" r:id="rId22"/>
    <p:sldId id="709" r:id="rId23"/>
    <p:sldId id="575" r:id="rId24"/>
    <p:sldId id="715" r:id="rId25"/>
    <p:sldId id="711" r:id="rId26"/>
    <p:sldId id="710" r:id="rId27"/>
    <p:sldId id="712" r:id="rId28"/>
    <p:sldId id="713" r:id="rId29"/>
    <p:sldId id="653" r:id="rId30"/>
    <p:sldId id="588" r:id="rId31"/>
    <p:sldId id="698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559"/>
            <p14:sldId id="544"/>
            <p14:sldId id="676"/>
            <p14:sldId id="702"/>
            <p14:sldId id="701"/>
            <p14:sldId id="651"/>
            <p14:sldId id="706"/>
            <p14:sldId id="707"/>
            <p14:sldId id="708"/>
            <p14:sldId id="703"/>
            <p14:sldId id="704"/>
            <p14:sldId id="705"/>
            <p14:sldId id="716"/>
            <p14:sldId id="717"/>
            <p14:sldId id="700"/>
            <p14:sldId id="573"/>
            <p14:sldId id="718"/>
            <p14:sldId id="709"/>
            <p14:sldId id="575"/>
            <p14:sldId id="715"/>
            <p14:sldId id="711"/>
            <p14:sldId id="710"/>
            <p14:sldId id="712"/>
            <p14:sldId id="713"/>
            <p14:sldId id="653"/>
            <p14:sldId id="588"/>
            <p14:sldId id="6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2" autoAdjust="0"/>
    <p:restoredTop sz="82415" autoAdjust="0"/>
  </p:normalViewPr>
  <p:slideViewPr>
    <p:cSldViewPr snapToGrid="0">
      <p:cViewPr varScale="1">
        <p:scale>
          <a:sx n="71" d="100"/>
          <a:sy n="71" d="100"/>
        </p:scale>
        <p:origin x="77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A-4F6F-8EDE-0C793C25C2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占比2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D32-4F1B-A6ED-B332882DD04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6A-4F6F-8EDE-0C793C25C2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占比3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6A-4F6F-8EDE-0C793C25C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2021/9/19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Cmsis_os</a:t>
            </a:r>
            <a:r>
              <a:rPr lang="zh-CN" altLang="en-US" dirty="0"/>
              <a:t>和</a:t>
            </a:r>
            <a:r>
              <a:rPr lang="en-US" altLang="zh-CN" dirty="0"/>
              <a:t>kernel</a:t>
            </a:r>
            <a:r>
              <a:rPr lang="zh-CN" altLang="en-US" dirty="0"/>
              <a:t>为软件包直接提供的文件，其中</a:t>
            </a: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kernel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文件和</a:t>
            </a:r>
            <a:r>
              <a:rPr lang="en-US" altLang="zh-CN" kern="100" dirty="0" err="1">
                <a:latin typeface="+mn-ea"/>
                <a:cs typeface="Times New Roman" panose="02020603050405020304" pitchFamily="18" charset="0"/>
              </a:rPr>
              <a:t>tos_config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为必选文件，</a:t>
            </a:r>
            <a:r>
              <a:rPr lang="en-US" altLang="zh-CN" sz="1200" kern="100" dirty="0" err="1">
                <a:effectLst/>
                <a:latin typeface="+mn-ea"/>
                <a:cs typeface="Times New Roman" panose="02020603050405020304" pitchFamily="18" charset="0"/>
              </a:rPr>
              <a:t>cmsis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为用户可选文件。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24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example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包括供用户测试的</a:t>
            </a: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main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文件（</a:t>
            </a:r>
            <a:r>
              <a:rPr lang="en-US" altLang="zh-CN" sz="12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helloworld_main</a:t>
            </a:r>
            <a:r>
              <a:rPr lang="zh-CN" altLang="en-US" sz="12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）、中断修改文件（</a:t>
            </a:r>
            <a:r>
              <a:rPr lang="en-US" altLang="zh-CN" sz="12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mcu_it.c</a:t>
            </a:r>
            <a:r>
              <a:rPr lang="zh-CN" altLang="en-US" sz="12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+mn-ea"/>
              </a:rPr>
              <a:t>、用户的外设头文件（</a:t>
            </a:r>
            <a:r>
              <a:rPr lang="en-US" altLang="zh-CN" sz="12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mcu_platform.h</a:t>
            </a:r>
            <a:r>
              <a:rPr lang="zh-CN" altLang="en-US" sz="12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）。</a:t>
            </a:r>
            <a:endParaRPr lang="zh-CN" altLang="zh-CN" sz="1200" b="0" i="0" u="none" strike="noStrike" dirty="0">
              <a:effectLst/>
              <a:latin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3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接下来介绍软件包实现的功能，首先是内核和芯片适配功能，如图所示，选择不同的内核提供不同的</a:t>
            </a:r>
            <a:r>
              <a:rPr lang="en-US" altLang="zh-CN" dirty="0"/>
              <a:t>arch</a:t>
            </a:r>
            <a:r>
              <a:rPr lang="zh-CN" altLang="en-US" dirty="0"/>
              <a:t>和</a:t>
            </a:r>
            <a:r>
              <a:rPr lang="en-US" altLang="zh-CN" dirty="0" err="1"/>
              <a:t>tos_config</a:t>
            </a:r>
            <a:r>
              <a:rPr lang="zh-CN" altLang="en-US" dirty="0"/>
              <a:t>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6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然后是组件提醒，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当用户选择组件时，软件包会自动提醒用户还需要选择的组件，用户可以逐个点击安装，也可以使用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resolve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一键安装。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03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在设计软件包时，也为软件包增加了网页功能，用户可以访问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-Tiny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GitHub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网页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4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最后是软件包的扩展开发功能，在未来如果需要让软件包包含新的内核或者厂商的芯片，只需要在</a:t>
            </a:r>
            <a:r>
              <a:rPr lang="en-US" altLang="zh-CN" dirty="0"/>
              <a:t>PDSC</a:t>
            </a:r>
            <a:r>
              <a:rPr lang="zh-CN" altLang="en-US" dirty="0"/>
              <a:t>文件中修改</a:t>
            </a:r>
            <a:r>
              <a:rPr lang="en-US" altLang="zh-CN" dirty="0" err="1"/>
              <a:t>Dvender</a:t>
            </a:r>
            <a:r>
              <a:rPr lang="zh-CN" altLang="en-US" dirty="0"/>
              <a:t>、</a:t>
            </a:r>
            <a:r>
              <a:rPr lang="en-US" altLang="zh-CN" dirty="0" err="1"/>
              <a:t>Dname</a:t>
            </a:r>
            <a:r>
              <a:rPr lang="zh-CN" altLang="en-US" dirty="0"/>
              <a:t>或者</a:t>
            </a:r>
            <a:r>
              <a:rPr lang="zh-CN" altLang="en-US" sz="1200" dirty="0">
                <a:solidFill>
                  <a:srgbClr val="FF0000"/>
                </a:solidFill>
              </a:rPr>
              <a:t>Dfamily</a:t>
            </a:r>
            <a:r>
              <a:rPr lang="zh-CN" altLang="en-US" dirty="0"/>
              <a:t>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63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在设计</a:t>
            </a:r>
            <a:r>
              <a:rPr lang="en-US" altLang="zh-CN" dirty="0"/>
              <a:t>PDSC</a:t>
            </a:r>
            <a:r>
              <a:rPr lang="zh-CN" altLang="en-US" dirty="0"/>
              <a:t>文件时，采用了</a:t>
            </a:r>
            <a:r>
              <a:rPr lang="en-US" altLang="zh-CN" dirty="0"/>
              <a:t>bundle</a:t>
            </a:r>
            <a:r>
              <a:rPr lang="zh-CN" altLang="en-US" dirty="0"/>
              <a:t>标签，在每个</a:t>
            </a:r>
            <a:r>
              <a:rPr lang="en-US" altLang="zh-CN" dirty="0"/>
              <a:t>bundle</a:t>
            </a:r>
            <a:r>
              <a:rPr lang="zh-CN" altLang="en-US" dirty="0"/>
              <a:t>标签下可以设计一个软件包，这样后续如果推出</a:t>
            </a:r>
            <a:r>
              <a:rPr lang="en-US" altLang="zh-CN" dirty="0" err="1"/>
              <a:t>TencentOS</a:t>
            </a:r>
            <a:r>
              <a:rPr lang="en-US" altLang="zh-CN" dirty="0"/>
              <a:t> tiny</a:t>
            </a:r>
            <a:r>
              <a:rPr lang="zh-CN" altLang="en-US" dirty="0"/>
              <a:t>的其他功能包，可以与已有的功能包进行区分，显示在它的外边。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797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双击软件包进行安装软件包后，需同意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BSD 3-Clause License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r>
              <a:rPr lang="zh-CN" altLang="en-US" dirty="0"/>
              <a:t>左图可以修改版本，右图可以查看内容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91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在设计完软件包后，进行了</a:t>
            </a:r>
            <a:r>
              <a:rPr lang="en-US" altLang="zh-CN" dirty="0"/>
              <a:t>keil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5.14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5.35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三个版本，并对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Cortex 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，基于内核的芯片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stm32f103c8,stm32f767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，单片机正点原子探索者和战舰进行了测试，软件包均能快速移植，编译通过，同时软件包也发到了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TencentOS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 tiny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官方技术交流群进行测试。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886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65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65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375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460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38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459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9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318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 tiny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是腾讯面向物联网领域开发的实时操作系统，具有诸多优点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  <a:p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但是用户在实际开发移植时，由于不同厂商芯片的内核不同，需要选择适应内核的文件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  <a:p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因此为减少开发时间提高效率，需要完成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 tiny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软件包的封装，从而直接生成适合不同用户的移植工程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54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ARM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为我们提供了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种软件包，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器件系列包：由硅供应商或工具供应商生成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板级支持包：由电路板供应商发布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CMSIS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软件包：由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ARM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提供，包括对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CMSIS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核心、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DSP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RTOS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的支持；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中间件包：由芯片供应商、工具供应商或第三方创建；通过提供对常用软件组件的软件集成，从而减少开发时间；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内部组件：由工具用户开发，用于内部或外部分发。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arenBoth"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提高生产力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：快速选择组件实现移植；</a:t>
            </a:r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提高灵活性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：可以任意添加第三方软件包支持项目开发；</a:t>
            </a:r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简化长期项目维护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：更新软件包版本即可完成产品迭代；</a:t>
            </a:r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800" b="0" i="0" u="none" strike="noStrike" baseline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编写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PDSC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封装文件，使用脚本生成软件包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8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69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接下来介绍</a:t>
            </a:r>
            <a:r>
              <a:rPr lang="zh-CN" altLang="en-US" dirty="0">
                <a:ea typeface="+mn-ea"/>
                <a:cs typeface="+mn-ea"/>
              </a:rPr>
              <a:t>软件包设计方案，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在将移植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TencentOS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-Tiny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到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keil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时需要移植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kernel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cmsis_os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tos_config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文件，因此软件包需要包含这些内容，同时我们还应为用户提供一些方便修改的示例文件，这些文件可以通过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PDSC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文件进行封装，在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PDSC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文件中还应设计依赖条件来适配不同内核提供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文件，下面是设计的软件包用户界面，包括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arch, 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cmsis_os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, examples 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kernel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四个分支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928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arch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核中断、汇编调度、</a:t>
            </a:r>
            <a:r>
              <a:rPr lang="en-US" altLang="zh-CN" b="0" i="0" dirty="0">
                <a:solidFill>
                  <a:srgbClr val="4F4F4F"/>
                </a:solidFill>
                <a:effectLst/>
                <a:latin typeface="-apple-system"/>
              </a:rPr>
              <a:t>tick</a:t>
            </a:r>
            <a:r>
              <a:rPr lang="zh-CN" altLang="en-US" b="0" i="0" dirty="0">
                <a:solidFill>
                  <a:srgbClr val="4F4F4F"/>
                </a:solidFill>
                <a:effectLst/>
                <a:latin typeface="-apple-system"/>
              </a:rPr>
              <a:t>相关代码</a:t>
            </a:r>
            <a:endParaRPr lang="en-US" altLang="zh-CN" b="0" i="0" dirty="0">
              <a:solidFill>
                <a:srgbClr val="4F4F4F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Kernel</a:t>
            </a:r>
            <a:r>
              <a:rPr lang="zh-CN" altLang="en-US" sz="1600" b="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：内核、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tos_config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sz="1200" b="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cmsis_os</a:t>
            </a:r>
            <a:r>
              <a:rPr lang="zh-CN" altLang="en-US" sz="1600" b="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b="0" dirty="0"/>
              <a:t>系统封装接口层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：方便用户测试的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文件，中断修改函数，用户的外设头文件，这部分用户是可以自行修改的，前面几个部分用户无法修改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1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Arch</a:t>
            </a:r>
            <a:r>
              <a:rPr lang="zh-CN" altLang="en-US" dirty="0"/>
              <a:t>文件包括不同内核的</a:t>
            </a:r>
            <a:r>
              <a:rPr lang="en-US" altLang="zh-CN" dirty="0"/>
              <a:t>arm</a:t>
            </a:r>
            <a:r>
              <a:rPr lang="zh-CN" altLang="en-US" dirty="0"/>
              <a:t>头文件、汇编调度文件等，为了使</a:t>
            </a:r>
            <a:r>
              <a:rPr lang="en-US" altLang="zh-CN" dirty="0"/>
              <a:t>arch</a:t>
            </a:r>
            <a:r>
              <a:rPr lang="zh-CN" altLang="en-US" dirty="0"/>
              <a:t>适配不同的内核，将每种内核文件对应的</a:t>
            </a:r>
            <a:r>
              <a:rPr lang="en-US" altLang="zh-CN" dirty="0" err="1"/>
              <a:t>Csub</a:t>
            </a:r>
            <a:r>
              <a:rPr lang="zh-CN" altLang="en-US" dirty="0"/>
              <a:t>都命名为</a:t>
            </a:r>
            <a:r>
              <a:rPr lang="en-US" altLang="zh-CN" dirty="0"/>
              <a:t>arch</a:t>
            </a:r>
            <a:r>
              <a:rPr lang="zh-CN" altLang="en-US" dirty="0"/>
              <a:t>，并按照内核或芯片的</a:t>
            </a:r>
            <a:r>
              <a:rPr lang="en-US" altLang="zh-CN" sz="1200" kern="100" dirty="0" err="1">
                <a:effectLst/>
                <a:latin typeface="+mn-ea"/>
                <a:cs typeface="Times New Roman" panose="02020603050405020304" pitchFamily="18" charset="0"/>
              </a:rPr>
              <a:t>Dvender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1200" kern="100" dirty="0" err="1">
                <a:effectLst/>
                <a:latin typeface="+mn-ea"/>
                <a:cs typeface="Times New Roman" panose="02020603050405020304" pitchFamily="18" charset="0"/>
              </a:rPr>
              <a:t>Dname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设计条件与</a:t>
            </a:r>
            <a:r>
              <a:rPr lang="en-US" altLang="zh-CN" sz="1200" kern="100" dirty="0">
                <a:effectLst/>
                <a:latin typeface="+mn-ea"/>
                <a:cs typeface="Times New Roman" panose="02020603050405020304" pitchFamily="18" charset="0"/>
              </a:rPr>
              <a:t>arch</a:t>
            </a:r>
            <a:r>
              <a:rPr lang="zh-CN" altLang="en-US" sz="1200" kern="100" dirty="0">
                <a:effectLst/>
                <a:latin typeface="+mn-ea"/>
                <a:cs typeface="Times New Roman" panose="02020603050405020304" pitchFamily="18" charset="0"/>
              </a:rPr>
              <a:t>匹配，</a:t>
            </a:r>
            <a:r>
              <a:rPr lang="zh-CN" altLang="en-US" dirty="0"/>
              <a:t>当用户选择了该芯片或者内核，就会自动显示对应的文件；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0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基于</a:t>
            </a:r>
            <a:r>
              <a:rPr lang="en-US" altLang="zh-CN" dirty="0">
                <a:ea typeface="+mn-ea"/>
                <a:cs typeface="+mn-ea"/>
              </a:rPr>
              <a:t>MDK</a:t>
            </a:r>
            <a:r>
              <a:rPr lang="zh-CN" altLang="en-US" dirty="0">
                <a:ea typeface="+mn-ea"/>
                <a:cs typeface="+mn-ea"/>
              </a:rPr>
              <a:t>开发的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 </a:t>
            </a:r>
            <a:r>
              <a:rPr lang="zh-CN" altLang="en-US" dirty="0">
                <a:ea typeface="+mn-ea"/>
                <a:cs typeface="+mn-ea"/>
              </a:rPr>
              <a:t>软件包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147732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Arial"/>
                <a:cs typeface="+mn-ea"/>
              </a:rPr>
              <a:t>导    师：汪礼超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答辩人：崔林威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accent1"/>
                </a:solidFill>
                <a:cs typeface="+mn-ea"/>
              </a:rPr>
              <a:t>答辩日期：</a:t>
            </a:r>
            <a:r>
              <a:rPr lang="en-US" altLang="zh-CN" sz="2000" dirty="0">
                <a:solidFill>
                  <a:schemeClr val="accent1"/>
                </a:solidFill>
                <a:cs typeface="+mn-ea"/>
              </a:rPr>
              <a:t>2021/09/09</a:t>
            </a: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软件包内容：</a:t>
            </a:r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arch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944978"/>
            <a:ext cx="10735559" cy="7744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封装了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-tiny\arch\arm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下内核为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Cortex-M0+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Cortex-M0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Cortex-M3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Cortex-M4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Cortex-M7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Cortex-M23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Cortex-M33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arch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E89C2D-3B91-45D1-84D0-2E57C766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80" y="1810655"/>
            <a:ext cx="7969597" cy="22043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0845766-4050-4630-AD10-3AD17B99217E}"/>
              </a:ext>
            </a:extLst>
          </p:cNvPr>
          <p:cNvSpPr txBox="1"/>
          <p:nvPr/>
        </p:nvSpPr>
        <p:spPr>
          <a:xfrm>
            <a:off x="660400" y="4302868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ARM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不同内核的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Dvender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标签和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Name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标签作为单独的条件，实现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arch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文件与内核的适配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CB595C4-9029-44D0-B47B-8138448F4008}"/>
              </a:ext>
            </a:extLst>
          </p:cNvPr>
          <p:cNvSpPr txBox="1"/>
          <p:nvPr/>
        </p:nvSpPr>
        <p:spPr>
          <a:xfrm>
            <a:off x="782238" y="4825275"/>
            <a:ext cx="57191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&lt;condition id="Cortex_M0+"&gt; 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&lt;accept Dvendor="ARM:82" Dname="ARMCM0P*"/&gt;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&lt;condition id="Cortex_M0"&gt;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&lt;accept </a:t>
            </a:r>
            <a:r>
              <a:rPr lang="en-US" altLang="zh-CN" dirty="0" err="1">
                <a:solidFill>
                  <a:srgbClr val="00B050"/>
                </a:solidFill>
              </a:rPr>
              <a:t>Dvendor</a:t>
            </a:r>
            <a:r>
              <a:rPr lang="en-US" altLang="zh-CN" dirty="0">
                <a:solidFill>
                  <a:srgbClr val="00B050"/>
                </a:solidFill>
              </a:rPr>
              <a:t>="ARM:82" </a:t>
            </a:r>
            <a:r>
              <a:rPr lang="en-US" altLang="zh-CN" dirty="0" err="1">
                <a:solidFill>
                  <a:srgbClr val="00B050"/>
                </a:solidFill>
              </a:rPr>
              <a:t>Dname</a:t>
            </a:r>
            <a:r>
              <a:rPr lang="en-US" altLang="zh-CN" dirty="0">
                <a:solidFill>
                  <a:srgbClr val="00B050"/>
                </a:solidFill>
              </a:rPr>
              <a:t>="ARMCM0"/&gt;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44D7DB-D7EE-4309-B6BA-D674534B6DA7}"/>
              </a:ext>
            </a:extLst>
          </p:cNvPr>
          <p:cNvSpPr txBox="1"/>
          <p:nvPr/>
        </p:nvSpPr>
        <p:spPr>
          <a:xfrm>
            <a:off x="6372943" y="4825275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&lt;condition id="Cortex_M3"&gt;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&lt;accept </a:t>
            </a:r>
            <a:r>
              <a:rPr lang="en-US" altLang="zh-CN" dirty="0" err="1">
                <a:solidFill>
                  <a:srgbClr val="00B050"/>
                </a:solidFill>
              </a:rPr>
              <a:t>Dvendor</a:t>
            </a:r>
            <a:r>
              <a:rPr lang="en-US" altLang="zh-CN" dirty="0">
                <a:solidFill>
                  <a:srgbClr val="00B050"/>
                </a:solidFill>
              </a:rPr>
              <a:t>="ARM:82" </a:t>
            </a:r>
            <a:r>
              <a:rPr lang="en-US" altLang="zh-CN" dirty="0" err="1">
                <a:solidFill>
                  <a:srgbClr val="00B050"/>
                </a:solidFill>
              </a:rPr>
              <a:t>Dname</a:t>
            </a:r>
            <a:r>
              <a:rPr lang="en-US" altLang="zh-CN" dirty="0">
                <a:solidFill>
                  <a:srgbClr val="00B050"/>
                </a:solidFill>
              </a:rPr>
              <a:t>="ARMCM3"/&gt;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&lt;condition id="Cortex_M23"&gt;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&lt;accept </a:t>
            </a:r>
            <a:r>
              <a:rPr lang="en-US" altLang="zh-CN" dirty="0" err="1">
                <a:solidFill>
                  <a:srgbClr val="00B050"/>
                </a:solidFill>
              </a:rPr>
              <a:t>Dvendor</a:t>
            </a:r>
            <a:r>
              <a:rPr lang="en-US" altLang="zh-CN" dirty="0">
                <a:solidFill>
                  <a:srgbClr val="00B050"/>
                </a:solidFill>
              </a:rPr>
              <a:t>="ARM:82" </a:t>
            </a:r>
            <a:r>
              <a:rPr lang="en-US" altLang="zh-CN" dirty="0" err="1">
                <a:solidFill>
                  <a:srgbClr val="00B050"/>
                </a:solidFill>
              </a:rPr>
              <a:t>Dname</a:t>
            </a:r>
            <a:r>
              <a:rPr lang="en-US" altLang="zh-CN" dirty="0">
                <a:solidFill>
                  <a:srgbClr val="00B050"/>
                </a:solidFill>
              </a:rPr>
              <a:t>="ARMCM23*"/&gt;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84B783-09D1-4D4C-BE82-04DAD27186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60096" y="1633397"/>
            <a:ext cx="8124564" cy="265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软件包内容：</a:t>
            </a:r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kernel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 err="1">
                <a:ea typeface="+mn-ea"/>
                <a:cs typeface="+mn-ea"/>
              </a:rPr>
              <a:t>cmsis_os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944978"/>
            <a:ext cx="10735559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封装了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-tiny\kernel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下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内核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zh-CN" altLang="en-US" dirty="0">
                <a:latin typeface="+mn-ea"/>
              </a:rPr>
              <a:t>用于裁剪</a:t>
            </a:r>
            <a:r>
              <a:rPr lang="en-US" altLang="zh-CN" kern="100" dirty="0" err="1"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-tiny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功能的</a:t>
            </a:r>
            <a:r>
              <a:rPr lang="en-US" altLang="zh-CN" kern="100" dirty="0" err="1">
                <a:latin typeface="+mn-ea"/>
                <a:cs typeface="Times New Roman" panose="02020603050405020304" pitchFamily="18" charset="0"/>
              </a:rPr>
              <a:t>tos_config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文件，以及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-tiny\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osal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\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cmsis_os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cmsis_2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文件供用户使用。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0845766-4050-4630-AD10-3AD17B99217E}"/>
              </a:ext>
            </a:extLst>
          </p:cNvPr>
          <p:cNvSpPr txBox="1"/>
          <p:nvPr/>
        </p:nvSpPr>
        <p:spPr>
          <a:xfrm>
            <a:off x="894315" y="5054130"/>
            <a:ext cx="10735559" cy="4524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在软件包设计中，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kernel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文件和</a:t>
            </a:r>
            <a:r>
              <a:rPr lang="en-US" altLang="zh-CN" kern="100" dirty="0" err="1">
                <a:latin typeface="+mn-ea"/>
                <a:cs typeface="Times New Roman" panose="02020603050405020304" pitchFamily="18" charset="0"/>
              </a:rPr>
              <a:t>tos_config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文件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为必选文件，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cmsis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为用户可选文件。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76454B-5BDA-4AF4-A868-22A0C2DC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5941"/>
            <a:ext cx="3272696" cy="21500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0ABB0F-5666-46E0-8FCE-4110B3CA2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52" y="2365941"/>
            <a:ext cx="3446687" cy="21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9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2291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软件包内容：</a:t>
            </a:r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example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1182217"/>
            <a:ext cx="10735559" cy="72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just" rtl="0" eaLnBrk="1" fontAlgn="ctr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example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包括供用户测试的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main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文件（</a:t>
            </a:r>
            <a:r>
              <a:rPr lang="en-US" altLang="zh-CN" sz="18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helloworld_main</a:t>
            </a:r>
            <a:r>
              <a:rPr lang="zh-CN" altLang="en-US" sz="18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）、中断修改文件（</a:t>
            </a:r>
            <a:r>
              <a:rPr lang="en-US" altLang="zh-CN" sz="18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mcu_it.c</a:t>
            </a:r>
            <a:r>
              <a:rPr lang="zh-CN" altLang="en-US" sz="18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+mn-ea"/>
              </a:rPr>
              <a:t>、用户的外设头文件（</a:t>
            </a:r>
            <a:r>
              <a:rPr lang="en-US" altLang="zh-CN" sz="1800" b="0" i="0" u="none" strike="noStrike" kern="100" dirty="0" err="1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mcu_platform.h</a:t>
            </a:r>
            <a:r>
              <a:rPr lang="zh-CN" altLang="en-US" sz="18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）以及</a:t>
            </a:r>
            <a:r>
              <a:rPr lang="en-US" altLang="zh-CN" kern="100" dirty="0" err="1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TencentOS</a:t>
            </a:r>
            <a:r>
              <a:rPr lang="en-US" altLang="zh-CN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tiny</a:t>
            </a:r>
            <a:r>
              <a:rPr lang="zh-CN" altLang="en-US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kern="100" dirty="0" err="1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Github</a:t>
            </a:r>
            <a:r>
              <a:rPr lang="zh-CN" altLang="en-US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网页</a:t>
            </a:r>
            <a:r>
              <a:rPr lang="zh-CN" altLang="en-US" sz="1800" b="0" i="0" u="none" strike="noStrike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zh-CN" altLang="zh-CN" sz="1800" b="0" i="0" u="none" strike="noStrike" dirty="0">
              <a:effectLst/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97" y="2312533"/>
            <a:ext cx="10738962" cy="263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064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、适配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内核、基于内核的芯片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0C81E3-B2E5-49B3-946E-523E1F15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3" y="1480442"/>
            <a:ext cx="4568247" cy="21862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531DDDE-E53D-4CF3-847A-F07B2E55CDAD}"/>
              </a:ext>
            </a:extLst>
          </p:cNvPr>
          <p:cNvSpPr txBox="1"/>
          <p:nvPr/>
        </p:nvSpPr>
        <p:spPr>
          <a:xfrm>
            <a:off x="660400" y="944978"/>
            <a:ext cx="10735559" cy="4524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适配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 Cortex-M0+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等多种内核，提供相应的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5FD88A-4D5B-4212-BCBC-EB2E04B83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66" y="3700426"/>
            <a:ext cx="4523331" cy="309404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50" y="1987790"/>
            <a:ext cx="7506571" cy="132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682" y="4561309"/>
            <a:ext cx="7475505" cy="13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05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、组件勾选提醒及一键勾选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22E76-A754-48B9-9AE8-DF7B0F208191}"/>
              </a:ext>
            </a:extLst>
          </p:cNvPr>
          <p:cNvSpPr txBox="1"/>
          <p:nvPr/>
        </p:nvSpPr>
        <p:spPr>
          <a:xfrm>
            <a:off x="660400" y="1063199"/>
            <a:ext cx="10735559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当用户选择组件时，软件包会自动提醒用户还需要选择的组件，用户可以逐个点击安装，也可以使用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resolve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一键安装。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5" y="2148640"/>
            <a:ext cx="6101350" cy="38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579" y="2184640"/>
            <a:ext cx="558336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75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 网页跳转功能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686FBD-B4FB-46B8-AC4B-50503CF95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375" y="1678527"/>
            <a:ext cx="7467266" cy="1891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B88A46-057A-42EA-AB74-DF60C9FF9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375" y="3755540"/>
            <a:ext cx="7356549" cy="27552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E6E8D6-71DE-4199-97CC-0257FBA3F63D}"/>
              </a:ext>
            </a:extLst>
          </p:cNvPr>
          <p:cNvSpPr txBox="1"/>
          <p:nvPr/>
        </p:nvSpPr>
        <p:spPr>
          <a:xfrm>
            <a:off x="660400" y="1075398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用户在安装软件包后，点击图中的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即可跳转到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TencentOS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-Tiny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的网页。</a:t>
            </a:r>
          </a:p>
        </p:txBody>
      </p:sp>
    </p:spTree>
    <p:extLst>
      <p:ext uri="{BB962C8B-B14F-4D97-AF65-F5344CB8AC3E}">
        <p14:creationId xmlns:p14="http://schemas.microsoft.com/office/powerpoint/2010/main" val="785636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5E6E8D6-71DE-4199-97CC-0257FBA3F63D}"/>
              </a:ext>
            </a:extLst>
          </p:cNvPr>
          <p:cNvSpPr txBox="1"/>
          <p:nvPr/>
        </p:nvSpPr>
        <p:spPr>
          <a:xfrm>
            <a:off x="166655" y="994856"/>
            <a:ext cx="2100555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）内核适配扩展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 软件包扩展开发功能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D7CB85-51E7-4B63-9239-BB7A879E2D2E}"/>
              </a:ext>
            </a:extLst>
          </p:cNvPr>
          <p:cNvSpPr txBox="1"/>
          <p:nvPr/>
        </p:nvSpPr>
        <p:spPr>
          <a:xfrm>
            <a:off x="2136801" y="898037"/>
            <a:ext cx="10055199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id="Cortex_M0"&gt;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="ARMCM0"/&gt;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="STMicroelectronics:13"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="STM32F0*"/&gt;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id="Cortex_M0+"&gt;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="ARMCM0P*"/&gt;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="STMicroelectronics:13"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="STM32G0*"/&gt;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id="Cortex_M3"&gt;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</a:t>
            </a:r>
            <a:r>
              <a:rPr lang="zh-CN" altLang="en-US" sz="1500" dirty="0">
                <a:solidFill>
                  <a:srgbClr val="0070C0"/>
                </a:solidFill>
              </a:rPr>
              <a:t>&lt;accept </a:t>
            </a:r>
            <a:r>
              <a:rPr lang="zh-CN" altLang="en-US" sz="1500" dirty="0">
                <a:solidFill>
                  <a:srgbClr val="FF0000"/>
                </a:solidFill>
              </a:rPr>
              <a:t>Dvendor</a:t>
            </a:r>
            <a:r>
              <a:rPr lang="zh-CN" altLang="en-US" sz="1500" dirty="0">
                <a:solidFill>
                  <a:srgbClr val="0070C0"/>
                </a:solidFill>
              </a:rPr>
              <a:t>="ARM:82" </a:t>
            </a:r>
            <a:r>
              <a:rPr lang="zh-CN" altLang="en-US" sz="1500" dirty="0">
                <a:solidFill>
                  <a:srgbClr val="FF0000"/>
                </a:solidFill>
              </a:rPr>
              <a:t>Dname</a:t>
            </a:r>
            <a:r>
              <a:rPr lang="zh-CN" altLang="en-US" sz="1500" dirty="0">
                <a:solidFill>
                  <a:srgbClr val="0070C0"/>
                </a:solidFill>
              </a:rPr>
              <a:t>="ARMCM3"/&gt;	  </a:t>
            </a:r>
            <a:endParaRPr lang="en-US" altLang="zh-CN" sz="1500" dirty="0">
              <a:solidFill>
                <a:srgbClr val="0070C0"/>
              </a:solidFill>
            </a:endParaRPr>
          </a:p>
          <a:p>
            <a:r>
              <a:rPr lang="en-US" altLang="zh-CN" sz="1500" dirty="0">
                <a:solidFill>
                  <a:srgbClr val="0070C0"/>
                </a:solidFill>
              </a:rPr>
              <a:t>	</a:t>
            </a:r>
            <a:r>
              <a:rPr lang="zh-CN" altLang="en-US" sz="1500" dirty="0">
                <a:solidFill>
                  <a:srgbClr val="0070C0"/>
                </a:solidFill>
              </a:rPr>
              <a:t>&lt;accept </a:t>
            </a:r>
            <a:r>
              <a:rPr lang="zh-CN" altLang="en-US" sz="1500" dirty="0">
                <a:solidFill>
                  <a:srgbClr val="FF0000"/>
                </a:solidFill>
              </a:rPr>
              <a:t>Dvendor</a:t>
            </a:r>
            <a:r>
              <a:rPr lang="zh-CN" altLang="en-US" sz="1500" dirty="0">
                <a:solidFill>
                  <a:srgbClr val="0070C0"/>
                </a:solidFill>
              </a:rPr>
              <a:t>="STMicroelectronics:13" </a:t>
            </a:r>
            <a:r>
              <a:rPr lang="zh-CN" altLang="en-US" sz="1500" dirty="0">
                <a:solidFill>
                  <a:srgbClr val="FF0000"/>
                </a:solidFill>
              </a:rPr>
              <a:t>Dname</a:t>
            </a:r>
            <a:r>
              <a:rPr lang="zh-CN" altLang="en-US" sz="1500" dirty="0">
                <a:solidFill>
                  <a:srgbClr val="0070C0"/>
                </a:solidFill>
              </a:rPr>
              <a:t>="STM32F1*"/&gt;	  </a:t>
            </a:r>
            <a:r>
              <a:rPr lang="en-US" altLang="zh-CN" sz="1500" dirty="0">
                <a:solidFill>
                  <a:srgbClr val="0070C0"/>
                </a:solidFill>
              </a:rPr>
              <a:t>	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</a:t>
            </a:r>
            <a:r>
              <a:rPr lang="zh-CN" altLang="en-US" sz="1500" dirty="0">
                <a:solidFill>
                  <a:srgbClr val="0070C0"/>
                </a:solidFill>
              </a:rPr>
              <a:t>&lt;accept </a:t>
            </a:r>
            <a:r>
              <a:rPr lang="zh-CN" altLang="en-US" sz="1500" dirty="0">
                <a:solidFill>
                  <a:srgbClr val="FF0000"/>
                </a:solidFill>
              </a:rPr>
              <a:t>Dvendor</a:t>
            </a:r>
            <a:r>
              <a:rPr lang="zh-CN" altLang="en-US" sz="1500" dirty="0">
                <a:solidFill>
                  <a:srgbClr val="0070C0"/>
                </a:solidFill>
              </a:rPr>
              <a:t>="GigaDevice:123" </a:t>
            </a:r>
            <a:r>
              <a:rPr lang="zh-CN" altLang="en-US" sz="1500" dirty="0">
                <a:solidFill>
                  <a:srgbClr val="FF0000"/>
                </a:solidFill>
              </a:rPr>
              <a:t>Dfamily</a:t>
            </a:r>
            <a:r>
              <a:rPr lang="zh-CN" altLang="en-US" sz="1500" dirty="0">
                <a:solidFill>
                  <a:srgbClr val="0070C0"/>
                </a:solidFill>
              </a:rPr>
              <a:t>="GD32F1x0 Series"/&gt;</a:t>
            </a:r>
            <a:endParaRPr lang="en-US" altLang="zh-CN" sz="1500" dirty="0">
              <a:solidFill>
                <a:srgbClr val="0070C0"/>
              </a:solidFill>
            </a:endParaRP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id="Cortex_M4"&gt;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="ARMCM4*"/&gt;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id="Cortex_M7"&gt;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="ARMCM7*"/&gt;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id="Cortex_M23"&gt;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="ARMCM23*"/&gt;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&lt;condition id="Cortex_M33"&gt;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	&lt;accept </a:t>
            </a:r>
            <a:r>
              <a:rPr lang="en-US" altLang="zh-CN" sz="1500" dirty="0" err="1">
                <a:solidFill>
                  <a:srgbClr val="0070C0"/>
                </a:solidFill>
              </a:rPr>
              <a:t>Dvendor</a:t>
            </a:r>
            <a:r>
              <a:rPr lang="en-US" altLang="zh-CN" sz="1500" dirty="0">
                <a:solidFill>
                  <a:srgbClr val="0070C0"/>
                </a:solidFill>
              </a:rPr>
              <a:t>="ARM:82" </a:t>
            </a:r>
            <a:r>
              <a:rPr lang="en-US" altLang="zh-CN" sz="1500" dirty="0" err="1">
                <a:solidFill>
                  <a:srgbClr val="0070C0"/>
                </a:solidFill>
              </a:rPr>
              <a:t>Dname</a:t>
            </a:r>
            <a:r>
              <a:rPr lang="en-US" altLang="zh-CN" sz="1500" dirty="0">
                <a:solidFill>
                  <a:srgbClr val="0070C0"/>
                </a:solidFill>
              </a:rPr>
              <a:t>="ARMCM33*"/&gt;</a:t>
            </a:r>
          </a:p>
          <a:p>
            <a:r>
              <a:rPr lang="en-US" altLang="zh-CN" sz="1500" dirty="0">
                <a:solidFill>
                  <a:srgbClr val="0070C0"/>
                </a:solidFill>
              </a:rPr>
              <a:t>&lt;/condition&gt;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CFBD22-3541-4517-A8EA-66B857FDB032}"/>
              </a:ext>
            </a:extLst>
          </p:cNvPr>
          <p:cNvSpPr txBox="1"/>
          <p:nvPr/>
        </p:nvSpPr>
        <p:spPr>
          <a:xfrm>
            <a:off x="9719408" y="30658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适配不同内核、芯片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33681CB-E0B1-4B48-B5AB-6298D40E42AA}"/>
              </a:ext>
            </a:extLst>
          </p:cNvPr>
          <p:cNvCxnSpPr>
            <a:endCxn id="12" idx="1"/>
          </p:cNvCxnSpPr>
          <p:nvPr/>
        </p:nvCxnSpPr>
        <p:spPr>
          <a:xfrm flipV="1">
            <a:off x="8903006" y="3250482"/>
            <a:ext cx="816402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903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软件包功能： </a:t>
            </a:r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 软件包扩展开发功能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FCB7B4-5073-478F-905F-36132A59B402}"/>
              </a:ext>
            </a:extLst>
          </p:cNvPr>
          <p:cNvGrpSpPr/>
          <p:nvPr/>
        </p:nvGrpSpPr>
        <p:grpSpPr>
          <a:xfrm>
            <a:off x="774115" y="1018561"/>
            <a:ext cx="10437751" cy="4499093"/>
            <a:chOff x="5934417" y="1069307"/>
            <a:chExt cx="10437751" cy="4499093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9A8A4E-3B82-4513-A6E4-52F49B6846FE}"/>
                </a:ext>
              </a:extLst>
            </p:cNvPr>
            <p:cNvSpPr txBox="1"/>
            <p:nvPr/>
          </p:nvSpPr>
          <p:spPr>
            <a:xfrm>
              <a:off x="5934417" y="1069307"/>
              <a:ext cx="3336246" cy="41735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+mn-ea"/>
                  <a:cs typeface="+mn-ea"/>
                </a:rPr>
                <a:t>（</a:t>
              </a:r>
              <a:r>
                <a:rPr lang="en-US" altLang="zh-CN" dirty="0">
                  <a:solidFill>
                    <a:prstClr val="black"/>
                  </a:solidFill>
                  <a:latin typeface="+mn-ea"/>
                  <a:cs typeface="+mn-ea"/>
                </a:rPr>
                <a:t>2</a:t>
              </a:r>
              <a:r>
                <a:rPr lang="zh-CN" altLang="en-US" dirty="0">
                  <a:solidFill>
                    <a:prstClr val="black"/>
                  </a:solidFill>
                  <a:latin typeface="+mn-ea"/>
                  <a:cs typeface="+mn-ea"/>
                </a:rPr>
                <a:t>）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</a:rPr>
                <a:t>软件包扩展开发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CECD7C3-B89C-4ACE-80A7-74626FBC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4417" y="1955959"/>
              <a:ext cx="10437751" cy="361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59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软件包测试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667AD1EC-88C8-4570-AB9D-E5922C2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86" r="27804" b="67858"/>
          <a:stretch>
            <a:fillRect/>
          </a:stretch>
        </p:blipFill>
        <p:spPr>
          <a:xfrm>
            <a:off x="0" y="1268798"/>
            <a:ext cx="12192000" cy="5574893"/>
          </a:xfrm>
          <a:custGeom>
            <a:avLst/>
            <a:gdLst>
              <a:gd name="connsiteX0" fmla="*/ 0 w 12192000"/>
              <a:gd name="connsiteY0" fmla="*/ 0 h 5574893"/>
              <a:gd name="connsiteX1" fmla="*/ 12192000 w 12192000"/>
              <a:gd name="connsiteY1" fmla="*/ 0 h 5574893"/>
              <a:gd name="connsiteX2" fmla="*/ 12192000 w 12192000"/>
              <a:gd name="connsiteY2" fmla="*/ 5574893 h 5574893"/>
              <a:gd name="connsiteX3" fmla="*/ 0 w 12192000"/>
              <a:gd name="connsiteY3" fmla="*/ 5574893 h 557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574893">
                <a:moveTo>
                  <a:pt x="0" y="0"/>
                </a:moveTo>
                <a:lnTo>
                  <a:pt x="12192000" y="0"/>
                </a:lnTo>
                <a:lnTo>
                  <a:pt x="12192000" y="5574893"/>
                </a:lnTo>
                <a:lnTo>
                  <a:pt x="0" y="5574893"/>
                </a:lnTo>
                <a:close/>
              </a:path>
            </a:pathLst>
          </a:cu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、软件包安装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6E2253C-3B92-465E-B838-04261E952904}"/>
              </a:ext>
            </a:extLst>
          </p:cNvPr>
          <p:cNvSpPr txBox="1"/>
          <p:nvPr/>
        </p:nvSpPr>
        <p:spPr>
          <a:xfrm>
            <a:off x="660400" y="887789"/>
            <a:ext cx="10735559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双击软件包进行安装软件包后，需同意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BSD 3-Clause License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97" y="2404085"/>
            <a:ext cx="10676006" cy="173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BB6D722-AE0F-45E4-BFE6-A4DAE3A5C671}"/>
              </a:ext>
            </a:extLst>
          </p:cNvPr>
          <p:cNvGrpSpPr/>
          <p:nvPr/>
        </p:nvGrpSpPr>
        <p:grpSpPr>
          <a:xfrm>
            <a:off x="59245" y="1818950"/>
            <a:ext cx="12066420" cy="3764291"/>
            <a:chOff x="94073" y="818341"/>
            <a:chExt cx="12066420" cy="3764291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5173147-573D-4AA8-BA16-5B33A308B31D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4073" y="839728"/>
              <a:ext cx="6001927" cy="374290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49AA1B3-D292-4066-803D-736FC088E698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123738" y="818341"/>
              <a:ext cx="6036755" cy="3764291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2567E49-90AE-4B86-929B-F5F00C9F57BD}"/>
              </a:ext>
            </a:extLst>
          </p:cNvPr>
          <p:cNvGrpSpPr/>
          <p:nvPr/>
        </p:nvGrpSpPr>
        <p:grpSpPr>
          <a:xfrm>
            <a:off x="55978" y="1116435"/>
            <a:ext cx="11944401" cy="4987910"/>
            <a:chOff x="261468" y="792966"/>
            <a:chExt cx="11944401" cy="498791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63D60BE-104D-4307-B30E-7AC5018D547E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261468" y="792966"/>
              <a:ext cx="4973591" cy="498791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95C741BB-3130-4372-BBF9-587306B4D21C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224475" y="1268798"/>
              <a:ext cx="6981394" cy="435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8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研究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背景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3" y="1761539"/>
            <a:ext cx="3425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软件包设计方案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软件包内容设计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软件包测试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39C9ACE-38D4-40C7-B664-1F1EAB4DE333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392F08C1-1064-4759-8836-F7CA844D2564}"/>
              </a:ext>
            </a:extLst>
          </p:cNvPr>
          <p:cNvSpPr txBox="1"/>
          <p:nvPr/>
        </p:nvSpPr>
        <p:spPr>
          <a:xfrm>
            <a:off x="7980211" y="4669899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总结与展望</a:t>
            </a:r>
          </a:p>
        </p:txBody>
      </p:sp>
      <p:sp>
        <p:nvSpPr>
          <p:cNvPr id="40" name="íṥlíḓê">
            <a:extLst>
              <a:ext uri="{FF2B5EF4-FFF2-40B4-BE49-F238E27FC236}">
                <a16:creationId xmlns:a16="http://schemas.microsoft.com/office/drawing/2014/main" id="{57C2C292-86F7-4CD1-A82F-863CEAB648A0}"/>
              </a:ext>
            </a:extLst>
          </p:cNvPr>
          <p:cNvSpPr/>
          <p:nvPr/>
        </p:nvSpPr>
        <p:spPr>
          <a:xfrm>
            <a:off x="6307624" y="4712315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5F403ED-7034-426C-8E04-267F0E230BA1}"/>
              </a:ext>
            </a:extLst>
          </p:cNvPr>
          <p:cNvGrpSpPr/>
          <p:nvPr/>
        </p:nvGrpSpPr>
        <p:grpSpPr>
          <a:xfrm>
            <a:off x="7192816" y="4579889"/>
            <a:ext cx="828298" cy="726446"/>
            <a:chOff x="8043992" y="3568755"/>
            <a:chExt cx="828298" cy="72644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A5505C8-02B1-4F74-9960-EA09CB13C104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7416690-BB62-4EF7-BF55-A06EA6F76753}"/>
                </a:ext>
              </a:extLst>
            </p:cNvPr>
            <p:cNvSpPr txBox="1"/>
            <p:nvPr/>
          </p:nvSpPr>
          <p:spPr>
            <a:xfrm>
              <a:off x="8072066" y="3568755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sp>
        <p:nvSpPr>
          <p:cNvPr id="44" name="ïśļiḑé">
            <a:extLst>
              <a:ext uri="{FF2B5EF4-FFF2-40B4-BE49-F238E27FC236}">
                <a16:creationId xmlns:a16="http://schemas.microsoft.com/office/drawing/2014/main" id="{D8364C8C-37E0-4BA7-BC9F-BB3713FD7348}"/>
              </a:ext>
            </a:extLst>
          </p:cNvPr>
          <p:cNvSpPr/>
          <p:nvPr/>
        </p:nvSpPr>
        <p:spPr>
          <a:xfrm>
            <a:off x="6385431" y="4832602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45" name="íṥļîḓê">
            <a:extLst>
              <a:ext uri="{FF2B5EF4-FFF2-40B4-BE49-F238E27FC236}">
                <a16:creationId xmlns:a16="http://schemas.microsoft.com/office/drawing/2014/main" id="{4053B550-3FC5-49CE-84E1-54A62E7CC355}"/>
              </a:ext>
            </a:extLst>
          </p:cNvPr>
          <p:cNvSpPr/>
          <p:nvPr/>
        </p:nvSpPr>
        <p:spPr>
          <a:xfrm>
            <a:off x="6261769" y="4666461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6ED6738-36D2-40A8-8637-A1B75B8BFF41}"/>
              </a:ext>
            </a:extLst>
          </p:cNvPr>
          <p:cNvCxnSpPr>
            <a:cxnSpLocks/>
          </p:cNvCxnSpPr>
          <p:nvPr/>
        </p:nvCxnSpPr>
        <p:spPr>
          <a:xfrm flipV="1">
            <a:off x="7112948" y="519562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</a:t>
            </a:r>
            <a:r>
              <a:rPr lang="zh-CN" altLang="en-US" dirty="0">
                <a:ea typeface="+mn-ea"/>
                <a:cs typeface="+mn-ea"/>
              </a:rPr>
              <a:t>软件包测试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C62B1B-6D82-41D3-8682-FDB0183F7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3189355"/>
            <a:ext cx="8169348" cy="27434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B36DDD8-0620-47BF-879F-25ACAFA66372}"/>
              </a:ext>
            </a:extLst>
          </p:cNvPr>
          <p:cNvSpPr txBox="1"/>
          <p:nvPr/>
        </p:nvSpPr>
        <p:spPr>
          <a:xfrm>
            <a:off x="660400" y="1254484"/>
            <a:ext cx="11531600" cy="18577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安装软件包后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，进行了以下测试：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测试软件版本：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MDK-ARM Version 5.14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5.35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；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测试内容：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内核（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Cortex 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）、基于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内核的芯片     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	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（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STM32F103, STM32F767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）、单片机开发板（正点原子战舰、探索者）三个方面的测试；</a:t>
            </a:r>
            <a:endParaRPr lang="en-US" altLang="zh-CN" dirty="0">
              <a:solidFill>
                <a:prstClr val="black"/>
              </a:solidFill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测试结果：软件包均能快速移植，编译通过。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3184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2.1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</a:t>
            </a:r>
            <a:r>
              <a:rPr lang="en-US" altLang="zh-CN" dirty="0">
                <a:ea typeface="+mn-ea"/>
                <a:cs typeface="+mn-ea"/>
              </a:rPr>
              <a:t>Cortex-M3</a:t>
            </a:r>
            <a:r>
              <a:rPr lang="zh-CN" altLang="en-US" dirty="0">
                <a:ea typeface="+mn-ea"/>
                <a:cs typeface="+mn-ea"/>
              </a:rPr>
              <a:t>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BCA7064-BB31-4440-8258-DC666462E9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88189" y="1609574"/>
            <a:ext cx="6369223" cy="430992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39" y="965734"/>
            <a:ext cx="8582322" cy="548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3E8539D-ED45-4590-A234-F8A864F58DFC}"/>
              </a:ext>
            </a:extLst>
          </p:cNvPr>
          <p:cNvGrpSpPr/>
          <p:nvPr/>
        </p:nvGrpSpPr>
        <p:grpSpPr>
          <a:xfrm>
            <a:off x="245902" y="1094058"/>
            <a:ext cx="11487891" cy="4825436"/>
            <a:chOff x="240844" y="911267"/>
            <a:chExt cx="11487891" cy="482543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BFC171-9F7C-4915-B898-AD729B6228E8}"/>
                </a:ext>
              </a:extLst>
            </p:cNvPr>
            <p:cNvGrpSpPr/>
            <p:nvPr/>
          </p:nvGrpSpPr>
          <p:grpSpPr>
            <a:xfrm>
              <a:off x="2839394" y="911267"/>
              <a:ext cx="8889341" cy="4825436"/>
              <a:chOff x="2980171" y="874088"/>
              <a:chExt cx="8889341" cy="4825436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910B1D9-B564-41BB-BE05-0BD26CA16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4453" y="874088"/>
                <a:ext cx="5005059" cy="2165826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9706620-5138-489F-9A83-C4A02AF5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0171" y="3039914"/>
                <a:ext cx="6569009" cy="265961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EB8FB0D-D49B-43D0-94E0-291DE8CD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844" y="1121297"/>
              <a:ext cx="6482832" cy="1592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58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2.1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</a:t>
            </a:r>
            <a:r>
              <a:rPr lang="en-US" altLang="zh-CN" dirty="0">
                <a:ea typeface="+mn-ea"/>
                <a:cs typeface="+mn-ea"/>
              </a:rPr>
              <a:t>Cortex-M3</a:t>
            </a:r>
            <a:r>
              <a:rPr lang="zh-CN" altLang="en-US" dirty="0">
                <a:ea typeface="+mn-ea"/>
                <a:cs typeface="+mn-ea"/>
              </a:rPr>
              <a:t>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A5822E8E-9F32-4C31-8F95-2BD2D9B175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84466" y="934401"/>
            <a:ext cx="7025359" cy="566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2.2</a:t>
            </a:r>
            <a:r>
              <a:rPr lang="zh-CN" altLang="en-US" dirty="0">
                <a:ea typeface="+mn-ea"/>
                <a:cs typeface="+mn-ea"/>
              </a:rPr>
              <a:t>、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</a:t>
            </a:r>
            <a:r>
              <a:rPr lang="en-US" altLang="zh-CN" dirty="0">
                <a:ea typeface="+mn-ea"/>
                <a:cs typeface="+mn-ea"/>
              </a:rPr>
              <a:t>Cortex-M33</a:t>
            </a:r>
            <a:r>
              <a:rPr lang="zh-CN" altLang="en-US" dirty="0">
                <a:ea typeface="+mn-ea"/>
                <a:cs typeface="+mn-ea"/>
              </a:rPr>
              <a:t>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3DFE68-E450-4EC3-9ADC-68B84043C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34" y="894284"/>
            <a:ext cx="7199227" cy="596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72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内核的厂商芯片移植软件包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C2A8FD-3F1E-41D7-91BC-DAB227D2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01" y="1648943"/>
            <a:ext cx="6516492" cy="445740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05" y="987577"/>
            <a:ext cx="8955422" cy="578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70025DC7-6677-4FDA-B296-0D0E76DFD786}"/>
              </a:ext>
            </a:extLst>
          </p:cNvPr>
          <p:cNvGrpSpPr/>
          <p:nvPr/>
        </p:nvGrpSpPr>
        <p:grpSpPr>
          <a:xfrm>
            <a:off x="210397" y="1056239"/>
            <a:ext cx="11780641" cy="5642814"/>
            <a:chOff x="0" y="1109759"/>
            <a:chExt cx="11780641" cy="564281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0F11E9C-4284-4197-BCF7-6BF83F5E3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57047"/>
              <a:ext cx="6445083" cy="1986713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83DF08D-AEF2-4B14-8E9B-031336F7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5083" y="1109759"/>
              <a:ext cx="5335558" cy="231924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D7B4108-EF09-4D1C-A0EA-7F6DB5D9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3969" y="3412381"/>
              <a:ext cx="7663100" cy="3340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62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3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内核的厂商芯片移植软件包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2C84F0-14AB-4A4D-BE68-3FE59AC5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43" y="1056780"/>
            <a:ext cx="9653913" cy="51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40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内核的单片机移植软件包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706" y="1367208"/>
            <a:ext cx="7592305" cy="487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B57A2E8-3108-4D14-9447-A9751B8AA0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14896" y="1367208"/>
            <a:ext cx="8960025" cy="4704545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8" y="1658122"/>
            <a:ext cx="10934704" cy="412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1F4EE8-B761-45FE-8AED-22D3204AFAA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463070" y="1367206"/>
            <a:ext cx="8205575" cy="518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5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4</a:t>
            </a:r>
            <a:r>
              <a:rPr lang="zh-CN" altLang="en-US" dirty="0">
                <a:ea typeface="+mn-ea"/>
                <a:cs typeface="+mn-ea"/>
              </a:rPr>
              <a:t>、基于</a:t>
            </a:r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内核的单片机移植软件包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30C966-FECF-414A-A4A7-C4B99AFA4B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63470" y="1025185"/>
            <a:ext cx="6451551" cy="53496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0844B2-CCFE-47C8-9864-7C91BC5ED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59" y="1123544"/>
            <a:ext cx="6664962" cy="49987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D58020-454E-474B-BD1E-4C73A88F0C7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28" y="684093"/>
            <a:ext cx="5688072" cy="6173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3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总结与展望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BD4FA4-EB86-497C-AD0D-5E474D3FD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总结与展望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FC32422-A9F2-48E5-9047-49BB9BBD3A23}"/>
              </a:ext>
            </a:extLst>
          </p:cNvPr>
          <p:cNvPicPr>
            <a:picLocks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53617" y="2419458"/>
            <a:ext cx="2533662" cy="2533656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851A380-E83A-484E-9496-F53E5929E664}"/>
              </a:ext>
            </a:extLst>
          </p:cNvPr>
          <p:cNvSpPr txBox="1"/>
          <p:nvPr/>
        </p:nvSpPr>
        <p:spPr>
          <a:xfrm>
            <a:off x="2026930" y="1551886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功能特点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2F03EB-F916-4A60-ACD7-35F65AEF054D}"/>
              </a:ext>
            </a:extLst>
          </p:cNvPr>
          <p:cNvSpPr txBox="1"/>
          <p:nvPr/>
        </p:nvSpPr>
        <p:spPr>
          <a:xfrm>
            <a:off x="2026930" y="1951996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界面友好，内核适配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依赖提醒，方便扩展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 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3EEB1AA-9323-4021-9E38-6A26D1EA5D79}"/>
              </a:ext>
            </a:extLst>
          </p:cNvPr>
          <p:cNvSpPr txBox="1"/>
          <p:nvPr/>
        </p:nvSpPr>
        <p:spPr>
          <a:xfrm>
            <a:off x="2026930" y="495653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cs typeface="+mn-ea"/>
              </a:rPr>
              <a:t>展望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7B6A3B7-C160-4937-95A6-B8736BE49E41}"/>
              </a:ext>
            </a:extLst>
          </p:cNvPr>
          <p:cNvSpPr txBox="1"/>
          <p:nvPr/>
        </p:nvSpPr>
        <p:spPr>
          <a:xfrm>
            <a:off x="2026930" y="5356643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、对更多内核的芯片进行测试，完善软件包的功能；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、完成英文版本的制作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2550B71-C624-409E-9514-6C0788C7A92E}"/>
              </a:ext>
            </a:extLst>
          </p:cNvPr>
          <p:cNvSpPr txBox="1"/>
          <p:nvPr/>
        </p:nvSpPr>
        <p:spPr>
          <a:xfrm>
            <a:off x="2026930" y="325230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作用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620C75D-D7E8-4D2D-BA2F-EB93A0DDE82E}"/>
              </a:ext>
            </a:extLst>
          </p:cNvPr>
          <p:cNvSpPr txBox="1"/>
          <p:nvPr/>
        </p:nvSpPr>
        <p:spPr>
          <a:xfrm>
            <a:off x="2005723" y="3652419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快速将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Tencnet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 OS-tiny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移植到不同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内核、芯片、单片机开发板中</a:t>
            </a:r>
          </a:p>
        </p:txBody>
      </p:sp>
      <p:graphicFrame>
        <p:nvGraphicFramePr>
          <p:cNvPr id="88" name="图表 87">
            <a:extLst>
              <a:ext uri="{FF2B5EF4-FFF2-40B4-BE49-F238E27FC236}">
                <a16:creationId xmlns:a16="http://schemas.microsoft.com/office/drawing/2014/main" id="{C7150489-10CE-407F-99B5-49F9D9B9C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958628"/>
              </p:ext>
            </p:extLst>
          </p:nvPr>
        </p:nvGraphicFramePr>
        <p:xfrm>
          <a:off x="5461100" y="1513388"/>
          <a:ext cx="6518698" cy="4345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6" name="组合 75">
            <a:extLst>
              <a:ext uri="{FF2B5EF4-FFF2-40B4-BE49-F238E27FC236}">
                <a16:creationId xmlns:a16="http://schemas.microsoft.com/office/drawing/2014/main" id="{E0EE646A-9593-420E-B9DF-050EEEB200A5}"/>
              </a:ext>
            </a:extLst>
          </p:cNvPr>
          <p:cNvGrpSpPr/>
          <p:nvPr/>
        </p:nvGrpSpPr>
        <p:grpSpPr>
          <a:xfrm>
            <a:off x="5564777" y="1524902"/>
            <a:ext cx="3266803" cy="540000"/>
            <a:chOff x="5564777" y="1524902"/>
            <a:chExt cx="3266803" cy="5400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4709B4C-A806-4A2F-9650-DBBDABBBBEC5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>
              <a:off x="5564777" y="1794902"/>
              <a:ext cx="326680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F37679D-7A42-4C07-9D8B-CCBE410533D2}"/>
                </a:ext>
              </a:extLst>
            </p:cNvPr>
            <p:cNvSpPr/>
            <p:nvPr/>
          </p:nvSpPr>
          <p:spPr>
            <a:xfrm rot="5400000" flipV="1">
              <a:off x="5330777" y="1758902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9B177815-97FB-437C-88E8-2EBA51C88487}"/>
              </a:ext>
            </a:extLst>
          </p:cNvPr>
          <p:cNvCxnSpPr>
            <a:cxnSpLocks/>
            <a:stCxn id="79" idx="0"/>
          </p:cNvCxnSpPr>
          <p:nvPr/>
        </p:nvCxnSpPr>
        <p:spPr>
          <a:xfrm>
            <a:off x="5564777" y="3698088"/>
            <a:ext cx="65082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5EF45D5C-395E-4BA7-A6F1-C8188EB3F699}"/>
              </a:ext>
            </a:extLst>
          </p:cNvPr>
          <p:cNvSpPr/>
          <p:nvPr/>
        </p:nvSpPr>
        <p:spPr>
          <a:xfrm rot="5400000" flipV="1">
            <a:off x="5330777" y="3662088"/>
            <a:ext cx="540000" cy="72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652E9EC5-0534-4D1B-8087-5C86BAFF5E9F}"/>
              </a:ext>
            </a:extLst>
          </p:cNvPr>
          <p:cNvCxnSpPr>
            <a:cxnSpLocks/>
            <a:stCxn id="82" idx="0"/>
          </p:cNvCxnSpPr>
          <p:nvPr/>
        </p:nvCxnSpPr>
        <p:spPr>
          <a:xfrm>
            <a:off x="5564777" y="5545316"/>
            <a:ext cx="88232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9121F6F8-9E77-441D-84A8-A7ECFAB90441}"/>
              </a:ext>
            </a:extLst>
          </p:cNvPr>
          <p:cNvSpPr/>
          <p:nvPr/>
        </p:nvSpPr>
        <p:spPr>
          <a:xfrm rot="5400000" flipV="1">
            <a:off x="5330777" y="5509316"/>
            <a:ext cx="540000" cy="72000"/>
          </a:xfrm>
          <a:prstGeom prst="rect">
            <a:avLst/>
          </a:prstGeom>
          <a:solidFill>
            <a:schemeClr val="accent5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6A8E44F-F907-406D-A83B-BB028B8C100E}"/>
              </a:ext>
            </a:extLst>
          </p:cNvPr>
          <p:cNvCxnSpPr>
            <a:cxnSpLocks/>
          </p:cNvCxnSpPr>
          <p:nvPr/>
        </p:nvCxnSpPr>
        <p:spPr>
          <a:xfrm>
            <a:off x="6447099" y="2268343"/>
            <a:ext cx="0" cy="329113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16B1B16-86A6-4135-BB59-0F9BB909069C}"/>
              </a:ext>
            </a:extLst>
          </p:cNvPr>
          <p:cNvCxnSpPr>
            <a:cxnSpLocks/>
          </p:cNvCxnSpPr>
          <p:nvPr/>
        </p:nvCxnSpPr>
        <p:spPr>
          <a:xfrm flipH="1">
            <a:off x="6447099" y="2268343"/>
            <a:ext cx="234025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D88B7FB-64BC-425B-95AA-06E8B9B2632C}"/>
              </a:ext>
            </a:extLst>
          </p:cNvPr>
          <p:cNvCxnSpPr>
            <a:cxnSpLocks/>
          </p:cNvCxnSpPr>
          <p:nvPr/>
        </p:nvCxnSpPr>
        <p:spPr>
          <a:xfrm flipH="1">
            <a:off x="6215605" y="2032005"/>
            <a:ext cx="2571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30C80070-10EA-4AAC-930A-C0CDF8FED1F8}"/>
              </a:ext>
            </a:extLst>
          </p:cNvPr>
          <p:cNvCxnSpPr>
            <a:cxnSpLocks/>
          </p:cNvCxnSpPr>
          <p:nvPr/>
        </p:nvCxnSpPr>
        <p:spPr>
          <a:xfrm>
            <a:off x="6215605" y="2032005"/>
            <a:ext cx="0" cy="166608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215404-B51C-4531-B8CF-68CDA32DE6E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FC5738-5BC2-4980-A291-8B3B1AB051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03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研究背景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悉心指导！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/>
                </a:solidFill>
              </a:rPr>
              <a:t>感谢各位老师的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pc="450" dirty="0"/>
              <a:t>Thanks For Your Guidance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25628B-DF04-4595-89D0-89AC432C36DF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2021/09/09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软件包制作需求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2923FD-9C97-4525-905F-22199088FF55}"/>
              </a:ext>
            </a:extLst>
          </p:cNvPr>
          <p:cNvSpPr/>
          <p:nvPr/>
        </p:nvSpPr>
        <p:spPr>
          <a:xfrm>
            <a:off x="825622" y="904381"/>
            <a:ext cx="5102879" cy="2786959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3" name="矩形 1">
            <a:extLst>
              <a:ext uri="{FF2B5EF4-FFF2-40B4-BE49-F238E27FC236}">
                <a16:creationId xmlns:a16="http://schemas.microsoft.com/office/drawing/2014/main" id="{7B18A4D0-82D1-429A-8D5E-8180ED4B94B7}"/>
              </a:ext>
            </a:extLst>
          </p:cNvPr>
          <p:cNvSpPr/>
          <p:nvPr/>
        </p:nvSpPr>
        <p:spPr>
          <a:xfrm>
            <a:off x="840297" y="1419069"/>
            <a:ext cx="5088204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D144C32-D238-4A45-9F8B-1CCDD4B95D77}"/>
              </a:ext>
            </a:extLst>
          </p:cNvPr>
          <p:cNvGrpSpPr/>
          <p:nvPr/>
        </p:nvGrpSpPr>
        <p:grpSpPr>
          <a:xfrm>
            <a:off x="3028523" y="1081570"/>
            <a:ext cx="735506" cy="735506"/>
            <a:chOff x="1455581" y="3061247"/>
            <a:chExt cx="735506" cy="735506"/>
          </a:xfrm>
        </p:grpSpPr>
        <p:sp>
          <p:nvSpPr>
            <p:cNvPr id="46" name="íṥļîḓê">
              <a:extLst>
                <a:ext uri="{FF2B5EF4-FFF2-40B4-BE49-F238E27FC236}">
                  <a16:creationId xmlns:a16="http://schemas.microsoft.com/office/drawing/2014/main" id="{1D20759D-E3CE-4ED3-9D8F-9DCC404718EE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7" name="íṥlíḓê">
              <a:extLst>
                <a:ext uri="{FF2B5EF4-FFF2-40B4-BE49-F238E27FC236}">
                  <a16:creationId xmlns:a16="http://schemas.microsoft.com/office/drawing/2014/main" id="{CDE30F93-7EDC-4A7B-A93B-939C93996DFE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ïśļiḑé">
              <a:extLst>
                <a:ext uri="{FF2B5EF4-FFF2-40B4-BE49-F238E27FC236}">
                  <a16:creationId xmlns:a16="http://schemas.microsoft.com/office/drawing/2014/main" id="{C3A7B172-4B95-477D-B2C5-1CDE27812BFA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37941089-E8AB-47D3-A9D6-147979F128E1}"/>
              </a:ext>
            </a:extLst>
          </p:cNvPr>
          <p:cNvSpPr txBox="1"/>
          <p:nvPr/>
        </p:nvSpPr>
        <p:spPr>
          <a:xfrm>
            <a:off x="2192018" y="2019053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TencentOS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-tiny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B022E-4FF0-44B2-ABFC-FEA7108DBEC7}"/>
              </a:ext>
            </a:extLst>
          </p:cNvPr>
          <p:cNvSpPr txBox="1"/>
          <p:nvPr/>
        </p:nvSpPr>
        <p:spPr>
          <a:xfrm>
            <a:off x="976544" y="2507272"/>
            <a:ext cx="4951957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是腾讯面向物联网领域开发的实时操作系统，具有低功耗，低资源占用，模块化，可裁剪等特性，可灵活移植到多种终端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MCU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上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1D985638-0CC1-4087-AF29-99286CF424A2}"/>
              </a:ext>
            </a:extLst>
          </p:cNvPr>
          <p:cNvSpPr/>
          <p:nvPr/>
        </p:nvSpPr>
        <p:spPr>
          <a:xfrm>
            <a:off x="3463232" y="4182729"/>
            <a:ext cx="5609611" cy="2413367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5" name="矩形 1">
            <a:extLst>
              <a:ext uri="{FF2B5EF4-FFF2-40B4-BE49-F238E27FC236}">
                <a16:creationId xmlns:a16="http://schemas.microsoft.com/office/drawing/2014/main" id="{787B05EE-4606-4CE3-9845-3A9922C1592F}"/>
              </a:ext>
            </a:extLst>
          </p:cNvPr>
          <p:cNvSpPr/>
          <p:nvPr/>
        </p:nvSpPr>
        <p:spPr>
          <a:xfrm>
            <a:off x="3416301" y="4270828"/>
            <a:ext cx="5609611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28F0A64-DFE2-4871-85F9-8AAF6FD20F7A}"/>
              </a:ext>
            </a:extLst>
          </p:cNvPr>
          <p:cNvSpPr txBox="1"/>
          <p:nvPr/>
        </p:nvSpPr>
        <p:spPr>
          <a:xfrm>
            <a:off x="4481160" y="4897291"/>
            <a:ext cx="3156087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软件包制作需求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9ABADD7-4041-4BA9-9A74-527EDCD860D9}"/>
              </a:ext>
            </a:extLst>
          </p:cNvPr>
          <p:cNvSpPr txBox="1"/>
          <p:nvPr/>
        </p:nvSpPr>
        <p:spPr>
          <a:xfrm>
            <a:off x="3714155" y="5276904"/>
            <a:ext cx="5013311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减少开发人员移植时间，提高不同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ARM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内核下的移植效率，基于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MDK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完成第三方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软件包的封装，能够使用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MDK pack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直接生成适合不同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MCU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工程。</a:t>
            </a:r>
          </a:p>
        </p:txBody>
      </p:sp>
      <p:sp>
        <p:nvSpPr>
          <p:cNvPr id="58" name="矩形 1">
            <a:extLst>
              <a:ext uri="{FF2B5EF4-FFF2-40B4-BE49-F238E27FC236}">
                <a16:creationId xmlns:a16="http://schemas.microsoft.com/office/drawing/2014/main" id="{3CF6042B-D181-458D-9824-8ED3DE622736}"/>
              </a:ext>
            </a:extLst>
          </p:cNvPr>
          <p:cNvSpPr/>
          <p:nvPr/>
        </p:nvSpPr>
        <p:spPr>
          <a:xfrm>
            <a:off x="6511285" y="892639"/>
            <a:ext cx="4504046" cy="2839956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9" name="矩形 1">
            <a:extLst>
              <a:ext uri="{FF2B5EF4-FFF2-40B4-BE49-F238E27FC236}">
                <a16:creationId xmlns:a16="http://schemas.microsoft.com/office/drawing/2014/main" id="{2A641812-DEB4-42B7-9704-FD9525FD0C63}"/>
              </a:ext>
            </a:extLst>
          </p:cNvPr>
          <p:cNvSpPr/>
          <p:nvPr/>
        </p:nvSpPr>
        <p:spPr>
          <a:xfrm>
            <a:off x="6540634" y="1407327"/>
            <a:ext cx="4504046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F6DF859-03D7-4F37-8189-E43AF8B0ABE2}"/>
              </a:ext>
            </a:extLst>
          </p:cNvPr>
          <p:cNvGrpSpPr/>
          <p:nvPr/>
        </p:nvGrpSpPr>
        <p:grpSpPr>
          <a:xfrm>
            <a:off x="8578415" y="1035684"/>
            <a:ext cx="735506" cy="735506"/>
            <a:chOff x="1455581" y="3061247"/>
            <a:chExt cx="735506" cy="735506"/>
          </a:xfrm>
        </p:grpSpPr>
        <p:sp>
          <p:nvSpPr>
            <p:cNvPr id="61" name="íṥļîḓê">
              <a:extLst>
                <a:ext uri="{FF2B5EF4-FFF2-40B4-BE49-F238E27FC236}">
                  <a16:creationId xmlns:a16="http://schemas.microsoft.com/office/drawing/2014/main" id="{3E1EDE26-8FBC-4B79-B3BD-22D5D8656AA5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2" name="íṥlíḓê">
              <a:extLst>
                <a:ext uri="{FF2B5EF4-FFF2-40B4-BE49-F238E27FC236}">
                  <a16:creationId xmlns:a16="http://schemas.microsoft.com/office/drawing/2014/main" id="{FB8DC07A-D32B-4B9B-92F1-1DE0940A1E13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3" name="ïśļiḑé">
              <a:extLst>
                <a:ext uri="{FF2B5EF4-FFF2-40B4-BE49-F238E27FC236}">
                  <a16:creationId xmlns:a16="http://schemas.microsoft.com/office/drawing/2014/main" id="{5B86310F-FC1A-4769-8C68-4C9D09A571BD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DE9DDCF0-CD61-474C-B99E-BE1E5ABACE10}"/>
              </a:ext>
            </a:extLst>
          </p:cNvPr>
          <p:cNvSpPr txBox="1"/>
          <p:nvPr/>
        </p:nvSpPr>
        <p:spPr>
          <a:xfrm>
            <a:off x="7914682" y="1973588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用户开发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17D6A85-92F7-480B-8347-C009C625AB5E}"/>
              </a:ext>
            </a:extLst>
          </p:cNvPr>
          <p:cNvSpPr txBox="1"/>
          <p:nvPr/>
        </p:nvSpPr>
        <p:spPr>
          <a:xfrm>
            <a:off x="6561727" y="2495530"/>
            <a:ext cx="4336645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不同公司的单片机</a:t>
            </a:r>
            <a:r>
              <a:rPr lang="zh-CN" altLang="en-US" dirty="0">
                <a:latin typeface="+mn-ea"/>
                <a:cs typeface="+mn-ea"/>
              </a:rPr>
              <a:t>内核不同，用户在移植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TencentOS tiny</a:t>
            </a:r>
            <a:r>
              <a:rPr lang="zh-CN" altLang="en-US" dirty="0">
                <a:latin typeface="+mn-ea"/>
                <a:cs typeface="+mn-ea"/>
              </a:rPr>
              <a:t>时，需要选择不同的移植文件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65CFEEA-FE43-4D04-83F0-2D92C9F126A7}"/>
              </a:ext>
            </a:extLst>
          </p:cNvPr>
          <p:cNvGrpSpPr/>
          <p:nvPr/>
        </p:nvGrpSpPr>
        <p:grpSpPr>
          <a:xfrm>
            <a:off x="5691450" y="3975111"/>
            <a:ext cx="735506" cy="735506"/>
            <a:chOff x="1455581" y="3061247"/>
            <a:chExt cx="735506" cy="735506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DC6B1F61-63EF-41D0-AA0B-64516524F8DA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EF099F33-2656-48B4-A6E2-D4BC4461602D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CFD90D3B-F89B-4B01-B59B-9ADF4BF4012C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14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ARM</a:t>
            </a:r>
            <a:r>
              <a:rPr lang="zh-CN" altLang="en-US" dirty="0">
                <a:ea typeface="+mn-ea"/>
                <a:cs typeface="+mn-ea"/>
              </a:rPr>
              <a:t>软件包介绍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948CD2-4F83-46D3-9941-A0CBBCF49795}"/>
              </a:ext>
            </a:extLst>
          </p:cNvPr>
          <p:cNvGrpSpPr/>
          <p:nvPr/>
        </p:nvGrpSpPr>
        <p:grpSpPr>
          <a:xfrm>
            <a:off x="2564753" y="1099840"/>
            <a:ext cx="3209522" cy="3209507"/>
            <a:chOff x="2035024" y="1872921"/>
            <a:chExt cx="4406416" cy="4406396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8048D4D2-09DB-473A-905A-C8716D6D3C00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017D3824-991A-4603-87FD-020767D0A245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2A80B3-7E98-406B-87D0-7D232D185C1F}"/>
              </a:ext>
            </a:extLst>
          </p:cNvPr>
          <p:cNvGrpSpPr/>
          <p:nvPr/>
        </p:nvGrpSpPr>
        <p:grpSpPr>
          <a:xfrm>
            <a:off x="6096000" y="1099840"/>
            <a:ext cx="3209522" cy="3209507"/>
            <a:chOff x="2035024" y="1872921"/>
            <a:chExt cx="4406416" cy="4406396"/>
          </a:xfrm>
        </p:grpSpPr>
        <p:sp>
          <p:nvSpPr>
            <p:cNvPr id="24" name="íṥļîḓê">
              <a:extLst>
                <a:ext uri="{FF2B5EF4-FFF2-40B4-BE49-F238E27FC236}">
                  <a16:creationId xmlns:a16="http://schemas.microsoft.com/office/drawing/2014/main" id="{82A9D3A3-1630-4E16-B800-371B1A12F845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íṥlíḓê">
              <a:extLst>
                <a:ext uri="{FF2B5EF4-FFF2-40B4-BE49-F238E27FC236}">
                  <a16:creationId xmlns:a16="http://schemas.microsoft.com/office/drawing/2014/main" id="{6B48F680-2B94-47E6-9BE5-640B18854832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9" name="ïśļiḑé">
            <a:extLst>
              <a:ext uri="{FF2B5EF4-FFF2-40B4-BE49-F238E27FC236}">
                <a16:creationId xmlns:a16="http://schemas.microsoft.com/office/drawing/2014/main" id="{B0A3DBA2-4FFB-4BD0-B6AB-1971ECB626DE}"/>
              </a:ext>
            </a:extLst>
          </p:cNvPr>
          <p:cNvSpPr/>
          <p:nvPr/>
        </p:nvSpPr>
        <p:spPr>
          <a:xfrm>
            <a:off x="7515930" y="1537864"/>
            <a:ext cx="409044" cy="39338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4B76E1E-41C6-4111-8900-223219F0AB6F}"/>
              </a:ext>
            </a:extLst>
          </p:cNvPr>
          <p:cNvSpPr txBox="1"/>
          <p:nvPr/>
        </p:nvSpPr>
        <p:spPr>
          <a:xfrm>
            <a:off x="3026373" y="1944115"/>
            <a:ext cx="2429611" cy="1825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类型</a:t>
            </a:r>
            <a:endParaRPr lang="en-US" altLang="zh-CN" sz="2000" b="1" noProof="0" dirty="0">
              <a:solidFill>
                <a:prstClr val="white"/>
              </a:solidFill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、器件系列包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、板级支持包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Arial"/>
                <a:cs typeface="+mn-ea"/>
              </a:rPr>
              <a:t>3</a:t>
            </a:r>
            <a:r>
              <a:rPr lang="zh-CN" altLang="en-US" sz="1600" b="1" dirty="0">
                <a:solidFill>
                  <a:prstClr val="white"/>
                </a:solidFill>
                <a:latin typeface="Arial"/>
                <a:cs typeface="+mn-ea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CMSIS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软件包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、中间件包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、内部组件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1AB386-C586-4073-AC9F-7F404E365590}"/>
              </a:ext>
            </a:extLst>
          </p:cNvPr>
          <p:cNvSpPr txBox="1"/>
          <p:nvPr/>
        </p:nvSpPr>
        <p:spPr>
          <a:xfrm>
            <a:off x="6414291" y="1944115"/>
            <a:ext cx="2572940" cy="126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优点</a:t>
            </a:r>
            <a:endParaRPr lang="en-US" altLang="zh-CN" sz="2000" b="1" dirty="0">
              <a:solidFill>
                <a:prstClr val="white"/>
              </a:solidFill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   1</a:t>
            </a:r>
            <a:r>
              <a:rPr lang="zh-CN" altLang="en-US" sz="1600" b="1" dirty="0">
                <a:solidFill>
                  <a:prstClr val="white"/>
                </a:solidFill>
                <a:latin typeface="Arial"/>
                <a:cs typeface="+mn-ea"/>
              </a:rPr>
              <a:t>、提高生产力；</a:t>
            </a:r>
            <a:endParaRPr lang="en-US" altLang="zh-CN" sz="1600" b="1" dirty="0">
              <a:solidFill>
                <a:prstClr val="white"/>
              </a:solidFill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   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、提高灵活性；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Arial"/>
                <a:cs typeface="+mn-ea"/>
              </a:rPr>
              <a:t>   3</a:t>
            </a:r>
            <a:r>
              <a:rPr lang="zh-CN" altLang="en-US" sz="1600" b="1" dirty="0">
                <a:solidFill>
                  <a:prstClr val="white"/>
                </a:solidFill>
                <a:latin typeface="Arial"/>
                <a:cs typeface="+mn-ea"/>
              </a:rPr>
              <a:t>、简化长期项目维护；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9" name="ïśļiḑé">
            <a:extLst>
              <a:ext uri="{FF2B5EF4-FFF2-40B4-BE49-F238E27FC236}">
                <a16:creationId xmlns:a16="http://schemas.microsoft.com/office/drawing/2014/main" id="{325D9E3B-3ACD-4721-8DBB-7B0CD0104430}"/>
              </a:ext>
            </a:extLst>
          </p:cNvPr>
          <p:cNvSpPr/>
          <p:nvPr/>
        </p:nvSpPr>
        <p:spPr>
          <a:xfrm>
            <a:off x="3964992" y="1574144"/>
            <a:ext cx="409044" cy="320824"/>
          </a:xfrm>
          <a:custGeom>
            <a:avLst/>
            <a:gdLst>
              <a:gd name="connsiteX0" fmla="*/ 194066 w 609218"/>
              <a:gd name="connsiteY0" fmla="*/ 253381 h 477827"/>
              <a:gd name="connsiteX1" fmla="*/ 351654 w 609218"/>
              <a:gd name="connsiteY1" fmla="*/ 408172 h 477827"/>
              <a:gd name="connsiteX2" fmla="*/ 405906 w 609218"/>
              <a:gd name="connsiteY2" fmla="*/ 408172 h 477827"/>
              <a:gd name="connsiteX3" fmla="*/ 405906 w 609218"/>
              <a:gd name="connsiteY3" fmla="*/ 477827 h 477827"/>
              <a:gd name="connsiteX4" fmla="*/ 217317 w 609218"/>
              <a:gd name="connsiteY4" fmla="*/ 477827 h 477827"/>
              <a:gd name="connsiteX5" fmla="*/ 217317 w 609218"/>
              <a:gd name="connsiteY5" fmla="*/ 408172 h 477827"/>
              <a:gd name="connsiteX6" fmla="*/ 237984 w 609218"/>
              <a:gd name="connsiteY6" fmla="*/ 408172 h 477827"/>
              <a:gd name="connsiteX7" fmla="*/ 137231 w 609218"/>
              <a:gd name="connsiteY7" fmla="*/ 307558 h 477827"/>
              <a:gd name="connsiteX8" fmla="*/ 173399 w 609218"/>
              <a:gd name="connsiteY8" fmla="*/ 286919 h 477827"/>
              <a:gd name="connsiteX9" fmla="*/ 194066 w 609218"/>
              <a:gd name="connsiteY9" fmla="*/ 253381 h 477827"/>
              <a:gd name="connsiteX10" fmla="*/ 91763 w 609218"/>
              <a:gd name="connsiteY10" fmla="*/ 157485 h 477827"/>
              <a:gd name="connsiteX11" fmla="*/ 129378 w 609218"/>
              <a:gd name="connsiteY11" fmla="*/ 195100 h 477827"/>
              <a:gd name="connsiteX12" fmla="*/ 91763 w 609218"/>
              <a:gd name="connsiteY12" fmla="*/ 232715 h 477827"/>
              <a:gd name="connsiteX13" fmla="*/ 54148 w 609218"/>
              <a:gd name="connsiteY13" fmla="*/ 195100 h 477827"/>
              <a:gd name="connsiteX14" fmla="*/ 91763 w 609218"/>
              <a:gd name="connsiteY14" fmla="*/ 157485 h 477827"/>
              <a:gd name="connsiteX15" fmla="*/ 90471 w 609218"/>
              <a:gd name="connsiteY15" fmla="*/ 126600 h 477827"/>
              <a:gd name="connsiteX16" fmla="*/ 20679 w 609218"/>
              <a:gd name="connsiteY16" fmla="*/ 196391 h 477827"/>
              <a:gd name="connsiteX17" fmla="*/ 90471 w 609218"/>
              <a:gd name="connsiteY17" fmla="*/ 266182 h 477827"/>
              <a:gd name="connsiteX18" fmla="*/ 160262 w 609218"/>
              <a:gd name="connsiteY18" fmla="*/ 196391 h 477827"/>
              <a:gd name="connsiteX19" fmla="*/ 90471 w 609218"/>
              <a:gd name="connsiteY19" fmla="*/ 126600 h 477827"/>
              <a:gd name="connsiteX20" fmla="*/ 90471 w 609218"/>
              <a:gd name="connsiteY20" fmla="*/ 103336 h 477827"/>
              <a:gd name="connsiteX21" fmla="*/ 183526 w 609218"/>
              <a:gd name="connsiteY21" fmla="*/ 196391 h 477827"/>
              <a:gd name="connsiteX22" fmla="*/ 90471 w 609218"/>
              <a:gd name="connsiteY22" fmla="*/ 286861 h 477827"/>
              <a:gd name="connsiteX23" fmla="*/ 0 w 609218"/>
              <a:gd name="connsiteY23" fmla="*/ 196391 h 477827"/>
              <a:gd name="connsiteX24" fmla="*/ 90471 w 609218"/>
              <a:gd name="connsiteY24" fmla="*/ 103336 h 477827"/>
              <a:gd name="connsiteX25" fmla="*/ 473359 w 609218"/>
              <a:gd name="connsiteY25" fmla="*/ 0 h 477827"/>
              <a:gd name="connsiteX26" fmla="*/ 589810 w 609218"/>
              <a:gd name="connsiteY26" fmla="*/ 38732 h 477827"/>
              <a:gd name="connsiteX27" fmla="*/ 594985 w 609218"/>
              <a:gd name="connsiteY27" fmla="*/ 51643 h 477827"/>
              <a:gd name="connsiteX28" fmla="*/ 589810 w 609218"/>
              <a:gd name="connsiteY28" fmla="*/ 56807 h 477827"/>
              <a:gd name="connsiteX29" fmla="*/ 584634 w 609218"/>
              <a:gd name="connsiteY29" fmla="*/ 56807 h 477827"/>
              <a:gd name="connsiteX30" fmla="*/ 473359 w 609218"/>
              <a:gd name="connsiteY30" fmla="*/ 20657 h 477827"/>
              <a:gd name="connsiteX31" fmla="*/ 431954 w 609218"/>
              <a:gd name="connsiteY31" fmla="*/ 74882 h 477827"/>
              <a:gd name="connsiteX32" fmla="*/ 447481 w 609218"/>
              <a:gd name="connsiteY32" fmla="*/ 144600 h 477827"/>
              <a:gd name="connsiteX33" fmla="*/ 509588 w 609218"/>
              <a:gd name="connsiteY33" fmla="*/ 178168 h 477827"/>
              <a:gd name="connsiteX34" fmla="*/ 592397 w 609218"/>
              <a:gd name="connsiteY34" fmla="*/ 95539 h 477827"/>
              <a:gd name="connsiteX35" fmla="*/ 605336 w 609218"/>
              <a:gd name="connsiteY35" fmla="*/ 95539 h 477827"/>
              <a:gd name="connsiteX36" fmla="*/ 605336 w 609218"/>
              <a:gd name="connsiteY36" fmla="*/ 108450 h 477827"/>
              <a:gd name="connsiteX37" fmla="*/ 517351 w 609218"/>
              <a:gd name="connsiteY37" fmla="*/ 196243 h 477827"/>
              <a:gd name="connsiteX38" fmla="*/ 512176 w 609218"/>
              <a:gd name="connsiteY38" fmla="*/ 198825 h 477827"/>
              <a:gd name="connsiteX39" fmla="*/ 507000 w 609218"/>
              <a:gd name="connsiteY39" fmla="*/ 196243 h 477827"/>
              <a:gd name="connsiteX40" fmla="*/ 452657 w 609218"/>
              <a:gd name="connsiteY40" fmla="*/ 170421 h 477827"/>
              <a:gd name="connsiteX41" fmla="*/ 421603 w 609218"/>
              <a:gd name="connsiteY41" fmla="*/ 178168 h 477827"/>
              <a:gd name="connsiteX42" fmla="*/ 416427 w 609218"/>
              <a:gd name="connsiteY42" fmla="*/ 157511 h 477827"/>
              <a:gd name="connsiteX43" fmla="*/ 199053 w 609218"/>
              <a:gd name="connsiteY43" fmla="*/ 209153 h 477827"/>
              <a:gd name="connsiteX44" fmla="*/ 199053 w 609218"/>
              <a:gd name="connsiteY44" fmla="*/ 165257 h 477827"/>
              <a:gd name="connsiteX45" fmla="*/ 183526 w 609218"/>
              <a:gd name="connsiteY45" fmla="*/ 129107 h 477827"/>
              <a:gd name="connsiteX46" fmla="*/ 398313 w 609218"/>
              <a:gd name="connsiteY46" fmla="*/ 80046 h 477827"/>
              <a:gd name="connsiteX47" fmla="*/ 393137 w 609218"/>
              <a:gd name="connsiteY47" fmla="*/ 61972 h 477827"/>
              <a:gd name="connsiteX48" fmla="*/ 424191 w 609218"/>
              <a:gd name="connsiteY48" fmla="*/ 54225 h 477827"/>
              <a:gd name="connsiteX49" fmla="*/ 463008 w 609218"/>
              <a:gd name="connsiteY49" fmla="*/ 2582 h 477827"/>
              <a:gd name="connsiteX50" fmla="*/ 473359 w 609218"/>
              <a:gd name="connsiteY50" fmla="*/ 0 h 47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218" h="477827">
                <a:moveTo>
                  <a:pt x="194066" y="253381"/>
                </a:moveTo>
                <a:lnTo>
                  <a:pt x="351654" y="408172"/>
                </a:lnTo>
                <a:lnTo>
                  <a:pt x="405906" y="408172"/>
                </a:lnTo>
                <a:lnTo>
                  <a:pt x="405906" y="477827"/>
                </a:lnTo>
                <a:lnTo>
                  <a:pt x="217317" y="477827"/>
                </a:lnTo>
                <a:lnTo>
                  <a:pt x="217317" y="408172"/>
                </a:lnTo>
                <a:lnTo>
                  <a:pt x="237984" y="408172"/>
                </a:lnTo>
                <a:lnTo>
                  <a:pt x="137231" y="307558"/>
                </a:lnTo>
                <a:cubicBezTo>
                  <a:pt x="150148" y="304978"/>
                  <a:pt x="163065" y="297239"/>
                  <a:pt x="173399" y="286919"/>
                </a:cubicBezTo>
                <a:cubicBezTo>
                  <a:pt x="183732" y="276600"/>
                  <a:pt x="191483" y="266280"/>
                  <a:pt x="194066" y="253381"/>
                </a:cubicBezTo>
                <a:close/>
                <a:moveTo>
                  <a:pt x="91763" y="157485"/>
                </a:moveTo>
                <a:cubicBezTo>
                  <a:pt x="112537" y="157485"/>
                  <a:pt x="129378" y="174326"/>
                  <a:pt x="129378" y="195100"/>
                </a:cubicBezTo>
                <a:cubicBezTo>
                  <a:pt x="129378" y="215874"/>
                  <a:pt x="112537" y="232715"/>
                  <a:pt x="91763" y="232715"/>
                </a:cubicBezTo>
                <a:cubicBezTo>
                  <a:pt x="70989" y="232715"/>
                  <a:pt x="54148" y="215874"/>
                  <a:pt x="54148" y="195100"/>
                </a:cubicBezTo>
                <a:cubicBezTo>
                  <a:pt x="54148" y="174326"/>
                  <a:pt x="70989" y="157485"/>
                  <a:pt x="91763" y="157485"/>
                </a:cubicBezTo>
                <a:close/>
                <a:moveTo>
                  <a:pt x="90471" y="126600"/>
                </a:moveTo>
                <a:cubicBezTo>
                  <a:pt x="51697" y="126600"/>
                  <a:pt x="20679" y="157618"/>
                  <a:pt x="20679" y="196391"/>
                </a:cubicBezTo>
                <a:cubicBezTo>
                  <a:pt x="20679" y="232579"/>
                  <a:pt x="51697" y="266182"/>
                  <a:pt x="90471" y="266182"/>
                </a:cubicBezTo>
                <a:cubicBezTo>
                  <a:pt x="129244" y="266182"/>
                  <a:pt x="160262" y="232579"/>
                  <a:pt x="160262" y="196391"/>
                </a:cubicBezTo>
                <a:cubicBezTo>
                  <a:pt x="160262" y="157618"/>
                  <a:pt x="129244" y="126600"/>
                  <a:pt x="90471" y="126600"/>
                </a:cubicBezTo>
                <a:close/>
                <a:moveTo>
                  <a:pt x="90471" y="103336"/>
                </a:moveTo>
                <a:cubicBezTo>
                  <a:pt x="142168" y="103336"/>
                  <a:pt x="183526" y="144694"/>
                  <a:pt x="183526" y="196391"/>
                </a:cubicBezTo>
                <a:cubicBezTo>
                  <a:pt x="183526" y="245503"/>
                  <a:pt x="142168" y="286861"/>
                  <a:pt x="90471" y="286861"/>
                </a:cubicBezTo>
                <a:cubicBezTo>
                  <a:pt x="41358" y="286861"/>
                  <a:pt x="0" y="245503"/>
                  <a:pt x="0" y="196391"/>
                </a:cubicBezTo>
                <a:cubicBezTo>
                  <a:pt x="0" y="144694"/>
                  <a:pt x="41358" y="103336"/>
                  <a:pt x="90471" y="103336"/>
                </a:cubicBezTo>
                <a:close/>
                <a:moveTo>
                  <a:pt x="473359" y="0"/>
                </a:moveTo>
                <a:lnTo>
                  <a:pt x="589810" y="38732"/>
                </a:lnTo>
                <a:cubicBezTo>
                  <a:pt x="594985" y="41314"/>
                  <a:pt x="597573" y="46479"/>
                  <a:pt x="594985" y="51643"/>
                </a:cubicBezTo>
                <a:cubicBezTo>
                  <a:pt x="594985" y="54225"/>
                  <a:pt x="592397" y="56807"/>
                  <a:pt x="589810" y="56807"/>
                </a:cubicBezTo>
                <a:cubicBezTo>
                  <a:pt x="587222" y="56807"/>
                  <a:pt x="584634" y="56807"/>
                  <a:pt x="584634" y="56807"/>
                </a:cubicBezTo>
                <a:lnTo>
                  <a:pt x="473359" y="20657"/>
                </a:lnTo>
                <a:lnTo>
                  <a:pt x="431954" y="74882"/>
                </a:lnTo>
                <a:lnTo>
                  <a:pt x="447481" y="144600"/>
                </a:lnTo>
                <a:lnTo>
                  <a:pt x="509588" y="178168"/>
                </a:lnTo>
                <a:lnTo>
                  <a:pt x="592397" y="95539"/>
                </a:lnTo>
                <a:cubicBezTo>
                  <a:pt x="597573" y="92957"/>
                  <a:pt x="602749" y="92957"/>
                  <a:pt x="605336" y="95539"/>
                </a:cubicBezTo>
                <a:cubicBezTo>
                  <a:pt x="610512" y="100704"/>
                  <a:pt x="610512" y="105868"/>
                  <a:pt x="605336" y="108450"/>
                </a:cubicBezTo>
                <a:lnTo>
                  <a:pt x="517351" y="196243"/>
                </a:lnTo>
                <a:cubicBezTo>
                  <a:pt x="517351" y="196243"/>
                  <a:pt x="514764" y="198825"/>
                  <a:pt x="512176" y="198825"/>
                </a:cubicBezTo>
                <a:cubicBezTo>
                  <a:pt x="512176" y="198825"/>
                  <a:pt x="509588" y="198825"/>
                  <a:pt x="507000" y="196243"/>
                </a:cubicBezTo>
                <a:lnTo>
                  <a:pt x="452657" y="170421"/>
                </a:lnTo>
                <a:lnTo>
                  <a:pt x="421603" y="178168"/>
                </a:lnTo>
                <a:lnTo>
                  <a:pt x="416427" y="157511"/>
                </a:lnTo>
                <a:lnTo>
                  <a:pt x="199053" y="209153"/>
                </a:lnTo>
                <a:cubicBezTo>
                  <a:pt x="201641" y="193660"/>
                  <a:pt x="201641" y="180750"/>
                  <a:pt x="199053" y="165257"/>
                </a:cubicBezTo>
                <a:cubicBezTo>
                  <a:pt x="196465" y="152346"/>
                  <a:pt x="191289" y="139436"/>
                  <a:pt x="183526" y="129107"/>
                </a:cubicBezTo>
                <a:lnTo>
                  <a:pt x="398313" y="80046"/>
                </a:lnTo>
                <a:lnTo>
                  <a:pt x="393137" y="61972"/>
                </a:lnTo>
                <a:lnTo>
                  <a:pt x="424191" y="54225"/>
                </a:lnTo>
                <a:lnTo>
                  <a:pt x="463008" y="2582"/>
                </a:lnTo>
                <a:cubicBezTo>
                  <a:pt x="465596" y="0"/>
                  <a:pt x="468183" y="0"/>
                  <a:pt x="4733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D14F3-AE62-4D75-A014-2EEFDB1822C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FEE40-7631-4141-BBD7-E9F159819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B5E59F7-EC06-4BF9-BF2F-0317B42D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822" y="5019814"/>
            <a:ext cx="175462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614721C-CBEF-4ED7-ABAA-1DD8F885D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470787"/>
              </p:ext>
            </p:extLst>
          </p:nvPr>
        </p:nvGraphicFramePr>
        <p:xfrm>
          <a:off x="2331720" y="4637863"/>
          <a:ext cx="8961820" cy="1344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219310" imgH="784781" progId="Visio.Drawing.15">
                  <p:embed/>
                </p:oleObj>
              </mc:Choice>
              <mc:Fallback>
                <p:oleObj name="Visio" r:id="rId3" imgW="5219310" imgH="784781" progId="Visio.Drawing.15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F614721C-CBEF-4ED7-ABAA-1DD8F885DC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1720" y="4637863"/>
                        <a:ext cx="8961820" cy="13444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6B3276B7-54AA-4B39-B0D3-C0B58FB65CDB}"/>
              </a:ext>
            </a:extLst>
          </p:cNvPr>
          <p:cNvSpPr txBox="1"/>
          <p:nvPr/>
        </p:nvSpPr>
        <p:spPr>
          <a:xfrm>
            <a:off x="898460" y="5065994"/>
            <a:ext cx="1096432" cy="4173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制作过程：</a:t>
            </a:r>
          </a:p>
        </p:txBody>
      </p:sp>
    </p:spTree>
    <p:extLst>
      <p:ext uri="{BB962C8B-B14F-4D97-AF65-F5344CB8AC3E}">
        <p14:creationId xmlns:p14="http://schemas.microsoft.com/office/powerpoint/2010/main" val="235494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软件包设计方案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837217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基于</a:t>
            </a:r>
            <a:r>
              <a:rPr lang="en-US" altLang="zh-CN" dirty="0">
                <a:ea typeface="+mn-ea"/>
                <a:cs typeface="+mn-ea"/>
              </a:rPr>
              <a:t>MDK</a:t>
            </a:r>
            <a:r>
              <a:rPr lang="zh-CN" altLang="en-US" dirty="0">
                <a:ea typeface="+mn-ea"/>
                <a:cs typeface="+mn-ea"/>
              </a:rPr>
              <a:t>开发的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 Software Pack</a:t>
            </a:r>
          </a:p>
          <a:p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E04BF4-2543-4279-9440-E98C9CDA9D1C}"/>
              </a:ext>
            </a:extLst>
          </p:cNvPr>
          <p:cNvSpPr txBox="1"/>
          <p:nvPr/>
        </p:nvSpPr>
        <p:spPr>
          <a:xfrm>
            <a:off x="783341" y="1054711"/>
            <a:ext cx="10735559" cy="11726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基于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XML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格式语言编写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PDSC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文件，完成</a:t>
            </a:r>
            <a:r>
              <a:rPr lang="en-US" altLang="zh-CN" dirty="0" err="1">
                <a:solidFill>
                  <a:prstClr val="black"/>
                </a:solidFill>
                <a:latin typeface="+mn-ea"/>
                <a:cs typeface="+mn-ea"/>
              </a:rPr>
              <a:t>TencentOS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-Tiny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文件的封装，并针对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ARM Cortex-M0+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M0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M4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M7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M23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M33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等多种内核设计依赖关系，适配用户的内核提供</a:t>
            </a:r>
            <a:r>
              <a:rPr lang="en-US" altLang="zh-CN" dirty="0">
                <a:solidFill>
                  <a:prstClr val="black"/>
                </a:solidFill>
                <a:latin typeface="+mn-ea"/>
                <a:cs typeface="+mn-ea"/>
              </a:rPr>
              <a:t>arch</a:t>
            </a: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文件，同时为用户提供示例文件，从而用户能够快速移植</a:t>
            </a:r>
            <a:r>
              <a:rPr lang="en-US" altLang="zh-CN" dirty="0" err="1">
                <a:ea typeface="+mn-ea"/>
                <a:cs typeface="+mn-ea"/>
              </a:rPr>
              <a:t>TencentOS</a:t>
            </a:r>
            <a:r>
              <a:rPr lang="en-US" altLang="zh-CN" dirty="0">
                <a:ea typeface="+mn-ea"/>
                <a:cs typeface="+mn-ea"/>
              </a:rPr>
              <a:t>-Tiny</a:t>
            </a:r>
            <a:r>
              <a:rPr lang="zh-CN" altLang="en-US" dirty="0">
                <a:ea typeface="+mn-ea"/>
                <a:cs typeface="+mn-ea"/>
              </a:rPr>
              <a:t>到各种内核的单片机上。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85CD91-330E-41B3-AD7A-AB679687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088" y="2192267"/>
            <a:ext cx="8748518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1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软件包架构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7140E9A2-840A-4E19-9F79-03F3186A3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827458"/>
              </p:ext>
            </p:extLst>
          </p:nvPr>
        </p:nvGraphicFramePr>
        <p:xfrm>
          <a:off x="1038921" y="1293725"/>
          <a:ext cx="10146814" cy="3943480"/>
        </p:xfrm>
        <a:graphic>
          <a:graphicData uri="http://schemas.openxmlformats.org/drawingml/2006/table">
            <a:tbl>
              <a:tblPr firstRow="1" firstCol="1" bandRow="1"/>
              <a:tblGrid>
                <a:gridCol w="2029696">
                  <a:extLst>
                    <a:ext uri="{9D8B030D-6E8A-4147-A177-3AD203B41FA5}">
                      <a16:colId xmlns:a16="http://schemas.microsoft.com/office/drawing/2014/main" val="1116191607"/>
                    </a:ext>
                  </a:extLst>
                </a:gridCol>
                <a:gridCol w="4058559">
                  <a:extLst>
                    <a:ext uri="{9D8B030D-6E8A-4147-A177-3AD203B41FA5}">
                      <a16:colId xmlns:a16="http://schemas.microsoft.com/office/drawing/2014/main" val="1191578502"/>
                    </a:ext>
                  </a:extLst>
                </a:gridCol>
                <a:gridCol w="4058559">
                  <a:extLst>
                    <a:ext uri="{9D8B030D-6E8A-4147-A177-3AD203B41FA5}">
                      <a16:colId xmlns:a16="http://schemas.microsoft.com/office/drawing/2014/main" val="5291723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内容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3938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arch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包括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TencentOS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-tiny\arch\arm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下内核为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Cortex-M0+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Cortex-M0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Cortex-M3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Cortex-M4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Cortex-M7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Cortex-M23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Cortex-M33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arch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09644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kernel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包括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TencentOS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-tiny\kernel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下的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core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hal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pm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路径的</a:t>
                      </a:r>
                      <a:r>
                        <a:rPr lang="zh-CN" alt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内核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以及</a:t>
                      </a:r>
                      <a:r>
                        <a:rPr lang="en-US" altLang="zh-CN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tos_config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7964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cmsis_os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对应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TencentOS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-tiny\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osal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lang="en-US" sz="18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cmsis_os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28885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example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helloworld_main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用于测试软件包的</a:t>
                      </a:r>
                      <a:r>
                        <a:rPr 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main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3673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mcu_it.c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移植软件包时需要按照该文件对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中断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函数进行修改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679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en-US" sz="20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mcu_platform.h</a:t>
                      </a:r>
                      <a:endParaRPr lang="zh-CN" sz="2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用户可在此文件在添加对应单片机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、芯片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zh-CN" altLang="en-US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外设</a:t>
                      </a:r>
                      <a:r>
                        <a:rPr lang="zh-CN" sz="1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头文件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26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96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软件包内容设计</a:t>
            </a:r>
          </a:p>
        </p:txBody>
      </p:sp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2231</Words>
  <Application>Microsoft Office PowerPoint</Application>
  <PresentationFormat>宽屏</PresentationFormat>
  <Paragraphs>250</Paragraphs>
  <Slides>30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-apple-system</vt:lpstr>
      <vt:lpstr>等线</vt:lpstr>
      <vt:lpstr>宋体</vt:lpstr>
      <vt:lpstr>微软雅黑</vt:lpstr>
      <vt:lpstr>微软雅黑</vt:lpstr>
      <vt:lpstr>Arial</vt:lpstr>
      <vt:lpstr>Calibri</vt:lpstr>
      <vt:lpstr>Century Gothic</vt:lpstr>
      <vt:lpstr>Roboto</vt:lpstr>
      <vt:lpstr>Segoe UI</vt:lpstr>
      <vt:lpstr>Segoe UI Light</vt:lpstr>
      <vt:lpstr>Times New Roman</vt:lpstr>
      <vt:lpstr>Office 主题​​</vt:lpstr>
      <vt:lpstr>2_OfficePLUS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CUI LINWEI</cp:lastModifiedBy>
  <cp:revision>84</cp:revision>
  <dcterms:created xsi:type="dcterms:W3CDTF">2019-03-11T14:11:26Z</dcterms:created>
  <dcterms:modified xsi:type="dcterms:W3CDTF">2021-09-19T13:23:33Z</dcterms:modified>
</cp:coreProperties>
</file>